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33"/>
  </p:notesMasterIdLst>
  <p:handoutMasterIdLst>
    <p:handoutMasterId r:id="rId34"/>
  </p:handoutMasterIdLst>
  <p:sldIdLst>
    <p:sldId id="4797" r:id="rId2"/>
    <p:sldId id="4858" r:id="rId3"/>
    <p:sldId id="4835" r:id="rId4"/>
    <p:sldId id="4832" r:id="rId5"/>
    <p:sldId id="4838" r:id="rId6"/>
    <p:sldId id="4840" r:id="rId7"/>
    <p:sldId id="4813" r:id="rId8"/>
    <p:sldId id="4841" r:id="rId9"/>
    <p:sldId id="4828" r:id="rId10"/>
    <p:sldId id="4831" r:id="rId11"/>
    <p:sldId id="4830" r:id="rId12"/>
    <p:sldId id="4842" r:id="rId13"/>
    <p:sldId id="4836" r:id="rId14"/>
    <p:sldId id="4837" r:id="rId15"/>
    <p:sldId id="4752" r:id="rId16"/>
    <p:sldId id="4857" r:id="rId17"/>
    <p:sldId id="4843" r:id="rId18"/>
    <p:sldId id="4844" r:id="rId19"/>
    <p:sldId id="4845" r:id="rId20"/>
    <p:sldId id="4847" r:id="rId21"/>
    <p:sldId id="4848" r:id="rId22"/>
    <p:sldId id="4849" r:id="rId23"/>
    <p:sldId id="4850" r:id="rId24"/>
    <p:sldId id="4851" r:id="rId25"/>
    <p:sldId id="4852" r:id="rId26"/>
    <p:sldId id="4853" r:id="rId27"/>
    <p:sldId id="4859" r:id="rId28"/>
    <p:sldId id="4854" r:id="rId29"/>
    <p:sldId id="4855" r:id="rId30"/>
    <p:sldId id="4856" r:id="rId31"/>
    <p:sldId id="4796" r:id="rId32"/>
  </p:sldIdLst>
  <p:sldSz cx="12858750" cy="7232650"/>
  <p:notesSz cx="6858000" cy="9144000"/>
  <p:custDataLst>
    <p:tags r:id="rId3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ABA"/>
    <a:srgbClr val="166CA3"/>
    <a:srgbClr val="EE9167"/>
    <a:srgbClr val="4BC1DD"/>
    <a:srgbClr val="19B7F4"/>
    <a:srgbClr val="D9EE12"/>
    <a:srgbClr val="1E6C7A"/>
    <a:srgbClr val="BF0000"/>
    <a:srgbClr val="10517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2" autoAdjust="0"/>
    <p:restoredTop sz="95274" autoAdjust="0"/>
  </p:normalViewPr>
  <p:slideViewPr>
    <p:cSldViewPr>
      <p:cViewPr varScale="1">
        <p:scale>
          <a:sx n="101" d="100"/>
          <a:sy n="101" d="100"/>
        </p:scale>
        <p:origin x="114" y="192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9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8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893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67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2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80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89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1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5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668735" y="2369007"/>
            <a:ext cx="3214687" cy="559039"/>
          </a:xfrm>
          <a:prstGeom prst="rect">
            <a:avLst/>
          </a:prstGeom>
        </p:spPr>
        <p:txBody>
          <a:bodyPr wrap="square" lIns="96433" tIns="48216" rIns="96433" bIns="48216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異常提示報告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12751" y="3359574"/>
            <a:ext cx="6429375" cy="789871"/>
          </a:xfrm>
          <a:prstGeom prst="rect">
            <a:avLst/>
          </a:prstGeom>
        </p:spPr>
        <p:txBody>
          <a:bodyPr wrap="square" lIns="96433" tIns="48216" rIns="96433" bIns="48216">
            <a:spAutoFit/>
          </a:bodyPr>
          <a:lstStyle/>
          <a:p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按照對應的邏輯條件</a:t>
            </a:r>
            <a:r>
              <a:rPr lang="en-US" altLang="zh-CN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  <a:p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用底層數據生成可以預估和提醒的報告信息</a:t>
            </a:r>
            <a:r>
              <a:rPr lang="en-US" altLang="zh-CN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  <a:p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通過閱讀提醒，智能</a:t>
            </a:r>
            <a:r>
              <a:rPr lang="en-US" altLang="zh-CN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5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抽象工作內容。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00783" y="4748855"/>
            <a:ext cx="268728" cy="268713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604839" y="4748855"/>
            <a:ext cx="268728" cy="268713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05999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0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5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0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5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0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10" Type="http://schemas.openxmlformats.org/officeDocument/2006/relationships/image" Target="../media/image3.png"/><Relationship Id="rId4" Type="http://schemas.openxmlformats.org/officeDocument/2006/relationships/tags" Target="../tags/tag70.xml"/><Relationship Id="rId9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3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9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96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80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4575" y="-2144315"/>
            <a:ext cx="609600" cy="609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" y="0"/>
            <a:ext cx="12858751" cy="7232650"/>
          </a:xfrm>
          <a:prstGeom prst="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029125" y="2083121"/>
            <a:ext cx="6088882" cy="1317180"/>
          </a:xfrm>
          <a:prstGeom prst="round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92" y="2608438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229575" y="2346963"/>
            <a:ext cx="3168352" cy="861503"/>
            <a:chOff x="8229575" y="2346963"/>
            <a:chExt cx="3168352" cy="861503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8229575" y="2346963"/>
              <a:ext cx="0" cy="86150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259"/>
            <p:cNvSpPr>
              <a:spLocks noChangeArrowheads="1"/>
            </p:cNvSpPr>
            <p:nvPr/>
          </p:nvSpPr>
          <p:spPr bwMode="auto">
            <a:xfrm>
              <a:off x="8570566" y="2452621"/>
              <a:ext cx="282736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US" altLang="zh-CN" sz="2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HR</a:t>
              </a:r>
              <a:r>
                <a:rPr lang="zh-CN" altLang="en-US" sz="2200" b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智能推進規劃案</a:t>
              </a:r>
              <a:endParaRPr lang="en-US" altLang="zh-CN" sz="2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矩形 259"/>
            <p:cNvSpPr>
              <a:spLocks noChangeArrowheads="1"/>
            </p:cNvSpPr>
            <p:nvPr/>
          </p:nvSpPr>
          <p:spPr bwMode="auto">
            <a:xfrm>
              <a:off x="9237687" y="2928414"/>
              <a:ext cx="1296144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報告人</a:t>
              </a:r>
              <a:r>
                <a:rPr lang="en-US" altLang="zh-CN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zh-CN" altLang="en-US" sz="16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周波</a:t>
              </a:r>
              <a:endParaRPr lang="en-US" altLang="zh-CN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250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095" y="0"/>
            <a:ext cx="8949655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49126" y="2831455"/>
            <a:ext cx="2430099" cy="9233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以報表形式呈現指定的數據</a:t>
            </a:r>
          </a:p>
        </p:txBody>
      </p:sp>
      <p:sp>
        <p:nvSpPr>
          <p:cNvPr id="8" name="MH_Others_1"/>
          <p:cNvSpPr txBox="1"/>
          <p:nvPr>
            <p:custDataLst>
              <p:tags r:id="rId2"/>
            </p:custDataLst>
          </p:nvPr>
        </p:nvSpPr>
        <p:spPr>
          <a:xfrm>
            <a:off x="749127" y="1608485"/>
            <a:ext cx="2430099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報表</a:t>
            </a:r>
          </a:p>
        </p:txBody>
      </p:sp>
    </p:spTree>
    <p:extLst>
      <p:ext uri="{BB962C8B-B14F-4D97-AF65-F5344CB8AC3E}">
        <p14:creationId xmlns:p14="http://schemas.microsoft.com/office/powerpoint/2010/main" val="45310255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7" y="0"/>
            <a:ext cx="9021662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MH_Others_1"/>
          <p:cNvSpPr txBox="1"/>
          <p:nvPr>
            <p:custDataLst>
              <p:tags r:id="rId1"/>
            </p:custDataLst>
          </p:nvPr>
        </p:nvSpPr>
        <p:spPr>
          <a:xfrm>
            <a:off x="746995" y="2896245"/>
            <a:ext cx="2430099" cy="9233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呈現項目內  細化內容</a:t>
            </a:r>
          </a:p>
        </p:txBody>
      </p:sp>
      <p:sp>
        <p:nvSpPr>
          <p:cNvPr id="8" name="MH_Others_1"/>
          <p:cNvSpPr txBox="1"/>
          <p:nvPr>
            <p:custDataLst>
              <p:tags r:id="rId2"/>
            </p:custDataLst>
          </p:nvPr>
        </p:nvSpPr>
        <p:spPr>
          <a:xfrm>
            <a:off x="528122" y="1744117"/>
            <a:ext cx="2918692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單一項目</a:t>
            </a:r>
          </a:p>
        </p:txBody>
      </p:sp>
    </p:spTree>
    <p:extLst>
      <p:ext uri="{BB962C8B-B14F-4D97-AF65-F5344CB8AC3E}">
        <p14:creationId xmlns:p14="http://schemas.microsoft.com/office/powerpoint/2010/main" val="45310255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51373" y="2253060"/>
            <a:ext cx="828092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0000" cap="all" spc="3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數據分析提醒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4679" y="8374"/>
            <a:ext cx="2655304" cy="1015663"/>
            <a:chOff x="164679" y="8374"/>
            <a:chExt cx="2655304" cy="1015663"/>
          </a:xfrm>
        </p:grpSpPr>
        <p:sp>
          <p:nvSpPr>
            <p:cNvPr id="3" name="Title 13"/>
            <p:cNvSpPr txBox="1">
              <a:spLocks/>
            </p:cNvSpPr>
            <p:nvPr/>
          </p:nvSpPr>
          <p:spPr>
            <a:xfrm>
              <a:off x="164679" y="256518"/>
              <a:ext cx="1892871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737634" y="8374"/>
              <a:ext cx="108234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0" cap="all" spc="3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6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48"/>
          <p:cNvSpPr txBox="1"/>
          <p:nvPr/>
        </p:nvSpPr>
        <p:spPr>
          <a:xfrm>
            <a:off x="2883421" y="3760340"/>
            <a:ext cx="741682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根據預設條件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通過對數據的分析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及時預警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異常播報</a:t>
            </a:r>
          </a:p>
        </p:txBody>
      </p:sp>
    </p:spTree>
    <p:extLst>
      <p:ext uri="{BB962C8B-B14F-4D97-AF65-F5344CB8AC3E}">
        <p14:creationId xmlns:p14="http://schemas.microsoft.com/office/powerpoint/2010/main" val="143980535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6C7D"/>
            </a:gs>
            <a:gs pos="61600">
              <a:srgbClr val="2C817C"/>
            </a:gs>
            <a:gs pos="36800">
              <a:srgbClr val="308073"/>
            </a:gs>
            <a:gs pos="50000">
              <a:srgbClr val="318377"/>
            </a:gs>
            <a:gs pos="100000">
              <a:srgbClr val="056F7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593604" y="4761802"/>
            <a:ext cx="288032" cy="2687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05968" y="-251133"/>
            <a:ext cx="205941" cy="130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 descr="C:\Users\Administrator\Desktop\t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87" y="1600101"/>
            <a:ext cx="7776864" cy="601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2812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61600">
              <a:schemeClr val="accent1">
                <a:lumMod val="75000"/>
              </a:schemeClr>
            </a:gs>
            <a:gs pos="36800">
              <a:schemeClr val="accent1">
                <a:lumMod val="75000"/>
              </a:schemeClr>
            </a:gs>
            <a:gs pos="50000">
              <a:schemeClr val="accent3">
                <a:lumMod val="75000"/>
              </a:schemeClr>
            </a:gs>
            <a:gs pos="100000">
              <a:schemeClr val="accent1">
                <a:lumMod val="75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604839" y="4748855"/>
            <a:ext cx="268728" cy="2687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05968" y="-251133"/>
            <a:ext cx="205941" cy="130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:\Users\Administrator\Desktop\图片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39" y="-251080"/>
            <a:ext cx="5112568" cy="748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9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pan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>
          <a:xfrm>
            <a:off x="5126412" y="5711433"/>
            <a:ext cx="2743123" cy="2743123"/>
            <a:chOff x="3614476" y="3221164"/>
            <a:chExt cx="1950772" cy="1950772"/>
          </a:xfrm>
        </p:grpSpPr>
        <p:sp>
          <p:nvSpPr>
            <p:cNvPr id="49" name="Chord 48"/>
            <p:cNvSpPr/>
            <p:nvPr/>
          </p:nvSpPr>
          <p:spPr>
            <a:xfrm rot="6300000">
              <a:off x="3614476" y="3221164"/>
              <a:ext cx="1950772" cy="1950772"/>
            </a:xfrm>
            <a:prstGeom prst="chord">
              <a:avLst>
                <a:gd name="adj1" fmla="val 4234771"/>
                <a:gd name="adj2" fmla="val 1553198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153"/>
            <p:cNvSpPr>
              <a:spLocks noEditPoints="1"/>
            </p:cNvSpPr>
            <p:nvPr/>
          </p:nvSpPr>
          <p:spPr bwMode="auto">
            <a:xfrm>
              <a:off x="4312763" y="3528584"/>
              <a:ext cx="554198" cy="56186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8" y="59"/>
                </a:cxn>
                <a:cxn ang="0">
                  <a:pos x="111" y="57"/>
                </a:cxn>
                <a:cxn ang="0">
                  <a:pos x="83" y="33"/>
                </a:cxn>
                <a:cxn ang="0">
                  <a:pos x="111" y="57"/>
                </a:cxn>
                <a:cxn ang="0">
                  <a:pos x="41" y="91"/>
                </a:cxn>
                <a:cxn ang="0">
                  <a:pos x="57" y="111"/>
                </a:cxn>
                <a:cxn ang="0">
                  <a:pos x="61" y="8"/>
                </a:cxn>
                <a:cxn ang="0">
                  <a:pos x="61" y="34"/>
                </a:cxn>
                <a:cxn ang="0">
                  <a:pos x="61" y="8"/>
                </a:cxn>
                <a:cxn ang="0">
                  <a:pos x="95" y="22"/>
                </a:cxn>
                <a:cxn ang="0">
                  <a:pos x="67" y="8"/>
                </a:cxn>
                <a:cxn ang="0">
                  <a:pos x="57" y="34"/>
                </a:cxn>
                <a:cxn ang="0">
                  <a:pos x="57" y="8"/>
                </a:cxn>
                <a:cxn ang="0">
                  <a:pos x="36" y="30"/>
                </a:cxn>
                <a:cxn ang="0">
                  <a:pos x="50" y="8"/>
                </a:cxn>
                <a:cxn ang="0">
                  <a:pos x="38" y="35"/>
                </a:cxn>
                <a:cxn ang="0">
                  <a:pos x="57" y="57"/>
                </a:cxn>
                <a:cxn ang="0">
                  <a:pos x="38" y="35"/>
                </a:cxn>
                <a:cxn ang="0">
                  <a:pos x="57" y="84"/>
                </a:cxn>
                <a:cxn ang="0">
                  <a:pos x="34" y="61"/>
                </a:cxn>
                <a:cxn ang="0">
                  <a:pos x="50" y="110"/>
                </a:cxn>
                <a:cxn ang="0">
                  <a:pos x="38" y="92"/>
                </a:cxn>
                <a:cxn ang="0">
                  <a:pos x="61" y="111"/>
                </a:cxn>
                <a:cxn ang="0">
                  <a:pos x="77" y="91"/>
                </a:cxn>
                <a:cxn ang="0">
                  <a:pos x="61" y="111"/>
                </a:cxn>
                <a:cxn ang="0">
                  <a:pos x="93" y="99"/>
                </a:cxn>
                <a:cxn ang="0">
                  <a:pos x="80" y="92"/>
                </a:cxn>
                <a:cxn ang="0">
                  <a:pos x="61" y="84"/>
                </a:cxn>
                <a:cxn ang="0">
                  <a:pos x="84" y="61"/>
                </a:cxn>
                <a:cxn ang="0">
                  <a:pos x="61" y="57"/>
                </a:cxn>
                <a:cxn ang="0">
                  <a:pos x="80" y="35"/>
                </a:cxn>
                <a:cxn ang="0">
                  <a:pos x="61" y="57"/>
                </a:cxn>
                <a:cxn ang="0">
                  <a:pos x="35" y="33"/>
                </a:cxn>
                <a:cxn ang="0">
                  <a:pos x="7" y="57"/>
                </a:cxn>
                <a:cxn ang="0">
                  <a:pos x="7" y="61"/>
                </a:cxn>
                <a:cxn ang="0">
                  <a:pos x="36" y="89"/>
                </a:cxn>
                <a:cxn ang="0">
                  <a:pos x="7" y="61"/>
                </a:cxn>
                <a:cxn ang="0">
                  <a:pos x="82" y="89"/>
                </a:cxn>
                <a:cxn ang="0">
                  <a:pos x="111" y="61"/>
                </a:cxn>
                <a:cxn ang="0">
                  <a:pos x="95" y="96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2" y="119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lose/>
                  <a:moveTo>
                    <a:pt x="111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7" y="49"/>
                    <a:pt x="86" y="41"/>
                    <a:pt x="83" y="33"/>
                  </a:cubicBezTo>
                  <a:cubicBezTo>
                    <a:pt x="88" y="31"/>
                    <a:pt x="93" y="28"/>
                    <a:pt x="98" y="25"/>
                  </a:cubicBezTo>
                  <a:cubicBezTo>
                    <a:pt x="105" y="34"/>
                    <a:pt x="110" y="45"/>
                    <a:pt x="111" y="57"/>
                  </a:cubicBezTo>
                  <a:close/>
                  <a:moveTo>
                    <a:pt x="57" y="111"/>
                  </a:moveTo>
                  <a:cubicBezTo>
                    <a:pt x="50" y="106"/>
                    <a:pt x="45" y="99"/>
                    <a:pt x="41" y="91"/>
                  </a:cubicBezTo>
                  <a:cubicBezTo>
                    <a:pt x="46" y="89"/>
                    <a:pt x="52" y="88"/>
                    <a:pt x="57" y="88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lose/>
                  <a:moveTo>
                    <a:pt x="61" y="8"/>
                  </a:moveTo>
                  <a:cubicBezTo>
                    <a:pt x="68" y="14"/>
                    <a:pt x="74" y="22"/>
                    <a:pt x="78" y="31"/>
                  </a:cubicBezTo>
                  <a:cubicBezTo>
                    <a:pt x="73" y="33"/>
                    <a:pt x="67" y="34"/>
                    <a:pt x="61" y="3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7" y="8"/>
                  </a:moveTo>
                  <a:cubicBezTo>
                    <a:pt x="78" y="10"/>
                    <a:pt x="88" y="15"/>
                    <a:pt x="95" y="22"/>
                  </a:cubicBezTo>
                  <a:cubicBezTo>
                    <a:pt x="91" y="25"/>
                    <a:pt x="87" y="28"/>
                    <a:pt x="82" y="30"/>
                  </a:cubicBezTo>
                  <a:cubicBezTo>
                    <a:pt x="78" y="22"/>
                    <a:pt x="73" y="14"/>
                    <a:pt x="67" y="8"/>
                  </a:cubicBezTo>
                  <a:close/>
                  <a:moveTo>
                    <a:pt x="57" y="8"/>
                  </a:moveTo>
                  <a:cubicBezTo>
                    <a:pt x="57" y="34"/>
                    <a:pt x="57" y="34"/>
                    <a:pt x="57" y="34"/>
                  </a:cubicBezTo>
                  <a:cubicBezTo>
                    <a:pt x="51" y="34"/>
                    <a:pt x="45" y="33"/>
                    <a:pt x="40" y="31"/>
                  </a:cubicBezTo>
                  <a:cubicBezTo>
                    <a:pt x="44" y="22"/>
                    <a:pt x="50" y="14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lose/>
                  <a:moveTo>
                    <a:pt x="36" y="30"/>
                  </a:moveTo>
                  <a:cubicBezTo>
                    <a:pt x="31" y="28"/>
                    <a:pt x="27" y="25"/>
                    <a:pt x="23" y="22"/>
                  </a:cubicBezTo>
                  <a:cubicBezTo>
                    <a:pt x="30" y="15"/>
                    <a:pt x="40" y="10"/>
                    <a:pt x="50" y="8"/>
                  </a:cubicBezTo>
                  <a:cubicBezTo>
                    <a:pt x="45" y="14"/>
                    <a:pt x="40" y="22"/>
                    <a:pt x="36" y="30"/>
                  </a:cubicBezTo>
                  <a:close/>
                  <a:moveTo>
                    <a:pt x="38" y="35"/>
                  </a:moveTo>
                  <a:cubicBezTo>
                    <a:pt x="44" y="37"/>
                    <a:pt x="50" y="38"/>
                    <a:pt x="57" y="3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49"/>
                    <a:pt x="36" y="42"/>
                    <a:pt x="38" y="35"/>
                  </a:cubicBezTo>
                  <a:close/>
                  <a:moveTo>
                    <a:pt x="57" y="61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1" y="85"/>
                    <a:pt x="45" y="86"/>
                    <a:pt x="40" y="87"/>
                  </a:cubicBezTo>
                  <a:cubicBezTo>
                    <a:pt x="36" y="79"/>
                    <a:pt x="34" y="71"/>
                    <a:pt x="34" y="61"/>
                  </a:cubicBezTo>
                  <a:lnTo>
                    <a:pt x="57" y="61"/>
                  </a:lnTo>
                  <a:close/>
                  <a:moveTo>
                    <a:pt x="50" y="110"/>
                  </a:moveTo>
                  <a:cubicBezTo>
                    <a:pt x="41" y="109"/>
                    <a:pt x="32" y="105"/>
                    <a:pt x="25" y="99"/>
                  </a:cubicBezTo>
                  <a:cubicBezTo>
                    <a:pt x="29" y="96"/>
                    <a:pt x="33" y="94"/>
                    <a:pt x="38" y="92"/>
                  </a:cubicBezTo>
                  <a:cubicBezTo>
                    <a:pt x="41" y="99"/>
                    <a:pt x="45" y="105"/>
                    <a:pt x="50" y="110"/>
                  </a:cubicBezTo>
                  <a:close/>
                  <a:moveTo>
                    <a:pt x="61" y="111"/>
                  </a:moveTo>
                  <a:cubicBezTo>
                    <a:pt x="61" y="88"/>
                    <a:pt x="61" y="88"/>
                    <a:pt x="61" y="88"/>
                  </a:cubicBezTo>
                  <a:cubicBezTo>
                    <a:pt x="66" y="88"/>
                    <a:pt x="72" y="89"/>
                    <a:pt x="77" y="91"/>
                  </a:cubicBezTo>
                  <a:cubicBezTo>
                    <a:pt x="73" y="99"/>
                    <a:pt x="67" y="106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lose/>
                  <a:moveTo>
                    <a:pt x="80" y="92"/>
                  </a:moveTo>
                  <a:cubicBezTo>
                    <a:pt x="85" y="94"/>
                    <a:pt x="89" y="96"/>
                    <a:pt x="93" y="99"/>
                  </a:cubicBezTo>
                  <a:cubicBezTo>
                    <a:pt x="86" y="105"/>
                    <a:pt x="77" y="109"/>
                    <a:pt x="67" y="110"/>
                  </a:cubicBezTo>
                  <a:cubicBezTo>
                    <a:pt x="73" y="105"/>
                    <a:pt x="77" y="99"/>
                    <a:pt x="80" y="92"/>
                  </a:cubicBezTo>
                  <a:close/>
                  <a:moveTo>
                    <a:pt x="78" y="87"/>
                  </a:moveTo>
                  <a:cubicBezTo>
                    <a:pt x="73" y="86"/>
                    <a:pt x="67" y="85"/>
                    <a:pt x="61" y="8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71"/>
                    <a:pt x="82" y="79"/>
                    <a:pt x="78" y="87"/>
                  </a:cubicBezTo>
                  <a:close/>
                  <a:moveTo>
                    <a:pt x="61" y="57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7" y="38"/>
                    <a:pt x="74" y="37"/>
                    <a:pt x="80" y="35"/>
                  </a:cubicBezTo>
                  <a:cubicBezTo>
                    <a:pt x="82" y="42"/>
                    <a:pt x="84" y="49"/>
                    <a:pt x="84" y="57"/>
                  </a:cubicBezTo>
                  <a:lnTo>
                    <a:pt x="61" y="57"/>
                  </a:lnTo>
                  <a:close/>
                  <a:moveTo>
                    <a:pt x="20" y="25"/>
                  </a:moveTo>
                  <a:cubicBezTo>
                    <a:pt x="25" y="28"/>
                    <a:pt x="30" y="31"/>
                    <a:pt x="35" y="33"/>
                  </a:cubicBezTo>
                  <a:cubicBezTo>
                    <a:pt x="32" y="41"/>
                    <a:pt x="30" y="49"/>
                    <a:pt x="3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45"/>
                    <a:pt x="13" y="34"/>
                    <a:pt x="20" y="25"/>
                  </a:cubicBezTo>
                  <a:close/>
                  <a:moveTo>
                    <a:pt x="7" y="61"/>
                  </a:moveTo>
                  <a:cubicBezTo>
                    <a:pt x="30" y="61"/>
                    <a:pt x="30" y="61"/>
                    <a:pt x="30" y="61"/>
                  </a:cubicBezTo>
                  <a:cubicBezTo>
                    <a:pt x="31" y="71"/>
                    <a:pt x="33" y="80"/>
                    <a:pt x="36" y="89"/>
                  </a:cubicBezTo>
                  <a:cubicBezTo>
                    <a:pt x="31" y="91"/>
                    <a:pt x="27" y="93"/>
                    <a:pt x="22" y="96"/>
                  </a:cubicBezTo>
                  <a:cubicBezTo>
                    <a:pt x="13" y="87"/>
                    <a:pt x="8" y="75"/>
                    <a:pt x="7" y="61"/>
                  </a:cubicBezTo>
                  <a:close/>
                  <a:moveTo>
                    <a:pt x="95" y="96"/>
                  </a:moveTo>
                  <a:cubicBezTo>
                    <a:pt x="91" y="93"/>
                    <a:pt x="87" y="91"/>
                    <a:pt x="82" y="89"/>
                  </a:cubicBezTo>
                  <a:cubicBezTo>
                    <a:pt x="85" y="80"/>
                    <a:pt x="87" y="71"/>
                    <a:pt x="88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75"/>
                    <a:pt x="104" y="87"/>
                    <a:pt x="95" y="96"/>
                  </a:cubicBezTo>
                  <a:close/>
                  <a:moveTo>
                    <a:pt x="95" y="96"/>
                  </a:moveTo>
                  <a:cubicBezTo>
                    <a:pt x="95" y="96"/>
                    <a:pt x="95" y="96"/>
                    <a:pt x="95" y="9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Arc 43"/>
          <p:cNvSpPr/>
          <p:nvPr/>
        </p:nvSpPr>
        <p:spPr>
          <a:xfrm>
            <a:off x="3971615" y="4729244"/>
            <a:ext cx="4915523" cy="4915523"/>
          </a:xfrm>
          <a:prstGeom prst="arc">
            <a:avLst>
              <a:gd name="adj1" fmla="val 10769273"/>
              <a:gd name="adj2" fmla="val 0"/>
            </a:avLst>
          </a:prstGeom>
          <a:ln w="57150"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10889" y="6998206"/>
            <a:ext cx="321451" cy="3214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726412" y="6998206"/>
            <a:ext cx="321451" cy="3214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69971" y="4567386"/>
            <a:ext cx="321451" cy="3214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023237" y="5306869"/>
            <a:ext cx="321451" cy="3214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520196" y="5306869"/>
            <a:ext cx="321451" cy="3214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ardrop 13"/>
          <p:cNvSpPr/>
          <p:nvPr/>
        </p:nvSpPr>
        <p:spPr>
          <a:xfrm rot="5400000">
            <a:off x="3355498" y="4165571"/>
            <a:ext cx="1145170" cy="1145170"/>
          </a:xfrm>
          <a:prstGeom prst="teardrop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ardrop 15"/>
          <p:cNvSpPr/>
          <p:nvPr/>
        </p:nvSpPr>
        <p:spPr>
          <a:xfrm rot="16200000" flipH="1">
            <a:off x="9141618" y="5853036"/>
            <a:ext cx="1145170" cy="1145170"/>
          </a:xfrm>
          <a:prstGeom prst="teardrop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ardrop 12"/>
          <p:cNvSpPr/>
          <p:nvPr/>
        </p:nvSpPr>
        <p:spPr>
          <a:xfrm rot="5400000">
            <a:off x="2665718" y="5853036"/>
            <a:ext cx="1145170" cy="1145170"/>
          </a:xfrm>
          <a:prstGeom prst="teardrop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ardrop 16"/>
          <p:cNvSpPr/>
          <p:nvPr/>
        </p:nvSpPr>
        <p:spPr>
          <a:xfrm rot="13500000" flipH="1">
            <a:off x="5858111" y="3118073"/>
            <a:ext cx="1145170" cy="1145170"/>
          </a:xfrm>
          <a:prstGeom prst="teardrop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ardrop 14"/>
          <p:cNvSpPr/>
          <p:nvPr/>
        </p:nvSpPr>
        <p:spPr>
          <a:xfrm rot="16200000" flipH="1">
            <a:off x="8381521" y="4165572"/>
            <a:ext cx="1145170" cy="1145170"/>
          </a:xfrm>
          <a:prstGeom prst="teardrop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4099566" y="344790"/>
            <a:ext cx="4948297" cy="76944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冬青黑体简体中文 W3" pitchFamily="34" charset="-122"/>
                <a:ea typeface="冬青黑体简体中文 W3" pitchFamily="34" charset="-122"/>
                <a:sym typeface="Arial" panose="020B0604020202020204" pitchFamily="34" charset="0"/>
              </a:rPr>
              <a:t>交互運作平台</a:t>
            </a:r>
          </a:p>
        </p:txBody>
      </p:sp>
      <p:sp>
        <p:nvSpPr>
          <p:cNvPr id="22" name="TextBox 48"/>
          <p:cNvSpPr txBox="1"/>
          <p:nvPr/>
        </p:nvSpPr>
        <p:spPr>
          <a:xfrm>
            <a:off x="3179210" y="1226576"/>
            <a:ext cx="741682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通過數據的交叉比對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更深度的挖掘部門間的交互數據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5762" y="8374"/>
            <a:ext cx="2752198" cy="1015663"/>
            <a:chOff x="55762" y="8374"/>
            <a:chExt cx="2752198" cy="1015663"/>
          </a:xfrm>
        </p:grpSpPr>
        <p:sp>
          <p:nvSpPr>
            <p:cNvPr id="23" name="Title 13"/>
            <p:cNvSpPr txBox="1">
              <a:spLocks/>
            </p:cNvSpPr>
            <p:nvPr/>
          </p:nvSpPr>
          <p:spPr>
            <a:xfrm>
              <a:off x="55762" y="256518"/>
              <a:ext cx="1892871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749657" y="8374"/>
              <a:ext cx="105830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0" cap="all" spc="3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zh-CN" altLang="en-US" sz="6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14000" y="607167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招募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25402" y="333671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績效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85562" y="439321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薪酬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08909" y="60649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員關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66321" y="43741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培訓</a:t>
            </a:r>
          </a:p>
        </p:txBody>
      </p:sp>
    </p:spTree>
    <p:extLst>
      <p:ext uri="{BB962C8B-B14F-4D97-AF65-F5344CB8AC3E}">
        <p14:creationId xmlns:p14="http://schemas.microsoft.com/office/powerpoint/2010/main" val="13252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51373" y="2253060"/>
            <a:ext cx="828092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0000" cap="all" spc="3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智能生態構想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8374"/>
            <a:ext cx="2822387" cy="1015663"/>
            <a:chOff x="0" y="8374"/>
            <a:chExt cx="2822387" cy="1015663"/>
          </a:xfrm>
        </p:grpSpPr>
        <p:sp>
          <p:nvSpPr>
            <p:cNvPr id="3" name="Title 13"/>
            <p:cNvSpPr txBox="1">
              <a:spLocks/>
            </p:cNvSpPr>
            <p:nvPr/>
          </p:nvSpPr>
          <p:spPr>
            <a:xfrm>
              <a:off x="0" y="256518"/>
              <a:ext cx="1892871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735230" y="8374"/>
              <a:ext cx="108715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0" cap="all" spc="3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05</a:t>
              </a:r>
              <a:endParaRPr lang="zh-CN" altLang="en-US" sz="6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" name="TextBox 48"/>
          <p:cNvSpPr txBox="1"/>
          <p:nvPr/>
        </p:nvSpPr>
        <p:spPr>
          <a:xfrm>
            <a:off x="5277247" y="3941140"/>
            <a:ext cx="273630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</a:t>
            </a:r>
          </a:p>
        </p:txBody>
      </p:sp>
    </p:spTree>
    <p:extLst>
      <p:ext uri="{BB962C8B-B14F-4D97-AF65-F5344CB8AC3E}">
        <p14:creationId xmlns:p14="http://schemas.microsoft.com/office/powerpoint/2010/main" val="249288091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815355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812751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963979" y="2464197"/>
            <a:ext cx="2949525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外部人事資料庫建立：</a:t>
            </a:r>
          </a:p>
        </p:txBody>
      </p:sp>
      <p:sp>
        <p:nvSpPr>
          <p:cNvPr id="41" name="文本框 11"/>
          <p:cNvSpPr txBox="1"/>
          <p:nvPr>
            <p:custDataLst>
              <p:tags r:id="rId3"/>
            </p:custDataLst>
          </p:nvPr>
        </p:nvSpPr>
        <p:spPr>
          <a:xfrm>
            <a:off x="1332439" y="3194149"/>
            <a:ext cx="641201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項目：通過爬蟲獲取各大招聘網站上人員投遞的簡歷信息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1"/>
          <p:cNvSpPr txBox="1"/>
          <p:nvPr>
            <p:custDataLst>
              <p:tags r:id="rId4"/>
            </p:custDataLst>
          </p:nvPr>
        </p:nvSpPr>
        <p:spPr>
          <a:xfrm>
            <a:off x="1297173" y="4336405"/>
            <a:ext cx="648254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實現：建立公司人事資料庫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人才的有效挖掘和流失后回補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5623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1463427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1460822" y="2176165"/>
            <a:ext cx="8444357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1612051" y="2464197"/>
            <a:ext cx="3244478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網絡招聘信息智能投遞：</a:t>
            </a:r>
          </a:p>
        </p:txBody>
      </p:sp>
      <p:sp>
        <p:nvSpPr>
          <p:cNvPr id="41" name="文本框 11"/>
          <p:cNvSpPr txBox="1"/>
          <p:nvPr>
            <p:custDataLst>
              <p:tags r:id="rId3"/>
            </p:custDataLst>
          </p:nvPr>
        </p:nvSpPr>
        <p:spPr>
          <a:xfrm>
            <a:off x="1991488" y="3164532"/>
            <a:ext cx="706603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項目：招聘網站註冊公司信息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自動發佈信息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獲取應聘人員信息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1"/>
          <p:cNvSpPr txBox="1"/>
          <p:nvPr>
            <p:custDataLst>
              <p:tags r:id="rId4"/>
            </p:custDataLst>
          </p:nvPr>
        </p:nvSpPr>
        <p:spPr>
          <a:xfrm>
            <a:off x="1999170" y="4264397"/>
            <a:ext cx="307776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實現：人員增補的輔助方案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094974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2111499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2108895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1"/>
          <p:cNvSpPr txBox="1"/>
          <p:nvPr>
            <p:custDataLst>
              <p:tags r:id="rId2"/>
            </p:custDataLst>
          </p:nvPr>
        </p:nvSpPr>
        <p:spPr>
          <a:xfrm>
            <a:off x="2248131" y="2392189"/>
            <a:ext cx="2654573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入職人員智能篩選：</a:t>
            </a:r>
          </a:p>
        </p:txBody>
      </p:sp>
      <p:sp>
        <p:nvSpPr>
          <p:cNvPr id="26" name="文本框 11"/>
          <p:cNvSpPr txBox="1"/>
          <p:nvPr>
            <p:custDataLst>
              <p:tags r:id="rId3"/>
            </p:custDataLst>
          </p:nvPr>
        </p:nvSpPr>
        <p:spPr>
          <a:xfrm>
            <a:off x="2612951" y="2948508"/>
            <a:ext cx="5342809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：考試和問卷的系統化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隨機配發系統試題</a:t>
            </a:r>
          </a:p>
        </p:txBody>
      </p:sp>
      <p:sp>
        <p:nvSpPr>
          <p:cNvPr id="29" name="文本框 11"/>
          <p:cNvSpPr txBox="1"/>
          <p:nvPr>
            <p:custDataLst>
              <p:tags r:id="rId4"/>
            </p:custDataLst>
          </p:nvPr>
        </p:nvSpPr>
        <p:spPr>
          <a:xfrm>
            <a:off x="2656851" y="4264397"/>
            <a:ext cx="6868868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實現：減小招募人員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loading,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有效對人員篩選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建立內部人事庫</a:t>
            </a:r>
          </a:p>
        </p:txBody>
      </p:sp>
      <p:sp>
        <p:nvSpPr>
          <p:cNvPr id="20" name="文本框 11"/>
          <p:cNvSpPr txBox="1"/>
          <p:nvPr>
            <p:custDataLst>
              <p:tags r:id="rId5"/>
            </p:custDataLst>
          </p:nvPr>
        </p:nvSpPr>
        <p:spPr>
          <a:xfrm>
            <a:off x="2616544" y="3524572"/>
            <a:ext cx="7208705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：將人員興趣特長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和精通內容通過入職時的填寫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系統錄入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30016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3" y="-22226"/>
            <a:ext cx="4916938" cy="7238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8" name="组合 7"/>
          <p:cNvGrpSpPr/>
          <p:nvPr/>
        </p:nvGrpSpPr>
        <p:grpSpPr>
          <a:xfrm>
            <a:off x="1243772" y="1113801"/>
            <a:ext cx="2430099" cy="1446454"/>
            <a:chOff x="1243772" y="1113801"/>
            <a:chExt cx="2430099" cy="1446454"/>
          </a:xfrm>
        </p:grpSpPr>
        <p:sp>
          <p:nvSpPr>
            <p:cNvPr id="11" name="MH_Others_1"/>
            <p:cNvSpPr txBox="1"/>
            <p:nvPr>
              <p:custDataLst>
                <p:tags r:id="rId21"/>
              </p:custDataLst>
            </p:nvPr>
          </p:nvSpPr>
          <p:spPr>
            <a:xfrm>
              <a:off x="1243772" y="1113801"/>
              <a:ext cx="2430099" cy="101553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zh-CN" altLang="en-US" sz="6599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 录</a:t>
              </a:r>
            </a:p>
          </p:txBody>
        </p:sp>
        <p:sp>
          <p:nvSpPr>
            <p:cNvPr id="17" name="MH_Others_2"/>
            <p:cNvSpPr txBox="1"/>
            <p:nvPr>
              <p:custDataLst>
                <p:tags r:id="rId22"/>
              </p:custDataLst>
            </p:nvPr>
          </p:nvSpPr>
          <p:spPr>
            <a:xfrm>
              <a:off x="1256045" y="2129368"/>
              <a:ext cx="2405553" cy="43088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53311" y="1816125"/>
            <a:ext cx="5721994" cy="897384"/>
            <a:chOff x="5853311" y="1816125"/>
            <a:chExt cx="5721994" cy="897384"/>
          </a:xfrm>
        </p:grpSpPr>
        <p:sp>
          <p:nvSpPr>
            <p:cNvPr id="32" name="MH_SubTitle_2"/>
            <p:cNvSpPr/>
            <p:nvPr>
              <p:custDataLst>
                <p:tags r:id="rId17"/>
              </p:custDataLst>
            </p:nvPr>
          </p:nvSpPr>
          <p:spPr bwMode="auto">
            <a:xfrm>
              <a:off x="6573391" y="1875579"/>
              <a:ext cx="5001914" cy="783537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853311" y="1816125"/>
              <a:ext cx="899058" cy="897384"/>
              <a:chOff x="5853311" y="1816125"/>
              <a:chExt cx="899058" cy="897384"/>
            </a:xfrm>
          </p:grpSpPr>
          <p:sp>
            <p:nvSpPr>
              <p:cNvPr id="34" name="MH_Other_3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5853311" y="1816125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2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5" name="MH_Other_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6094658" y="2129335"/>
                <a:ext cx="472131" cy="334845"/>
              </a:xfrm>
              <a:custGeom>
                <a:avLst/>
                <a:gdLst>
                  <a:gd name="T0" fmla="*/ 1091648 w 2509838"/>
                  <a:gd name="T1" fmla="*/ 1608111 h 1787526"/>
                  <a:gd name="T2" fmla="*/ 1364673 w 2509838"/>
                  <a:gd name="T3" fmla="*/ 1644625 h 1787526"/>
                  <a:gd name="T4" fmla="*/ 1419551 w 2509838"/>
                  <a:gd name="T5" fmla="*/ 1603152 h 1787526"/>
                  <a:gd name="T6" fmla="*/ 2438407 w 2509838"/>
                  <a:gd name="T7" fmla="*/ 1567539 h 1787526"/>
                  <a:gd name="T8" fmla="*/ 2487842 w 2509838"/>
                  <a:gd name="T9" fmla="*/ 1592108 h 1787526"/>
                  <a:gd name="T10" fmla="*/ 2509611 w 2509838"/>
                  <a:gd name="T11" fmla="*/ 1640568 h 1787526"/>
                  <a:gd name="T12" fmla="*/ 2495552 w 2509838"/>
                  <a:gd name="T13" fmla="*/ 1753040 h 1787526"/>
                  <a:gd name="T14" fmla="*/ 2450426 w 2509838"/>
                  <a:gd name="T15" fmla="*/ 1783920 h 1787526"/>
                  <a:gd name="T16" fmla="*/ 55558 w 2509838"/>
                  <a:gd name="T17" fmla="*/ 1782793 h 1787526"/>
                  <a:gd name="T18" fmla="*/ 12472 w 2509838"/>
                  <a:gd name="T19" fmla="*/ 1750110 h 1787526"/>
                  <a:gd name="T20" fmla="*/ 680 w 2509838"/>
                  <a:gd name="T21" fmla="*/ 1636736 h 1787526"/>
                  <a:gd name="T22" fmla="*/ 24717 w 2509838"/>
                  <a:gd name="T23" fmla="*/ 1589628 h 1787526"/>
                  <a:gd name="T24" fmla="*/ 75740 w 2509838"/>
                  <a:gd name="T25" fmla="*/ 1567089 h 1787526"/>
                  <a:gd name="T26" fmla="*/ 933501 w 2509838"/>
                  <a:gd name="T27" fmla="*/ 749091 h 1787526"/>
                  <a:gd name="T28" fmla="*/ 932155 w 2509838"/>
                  <a:gd name="T29" fmla="*/ 1160902 h 1787526"/>
                  <a:gd name="T30" fmla="*/ 829865 w 2509838"/>
                  <a:gd name="T31" fmla="*/ 1167944 h 1787526"/>
                  <a:gd name="T32" fmla="*/ 814387 w 2509838"/>
                  <a:gd name="T33" fmla="*/ 760448 h 1787526"/>
                  <a:gd name="T34" fmla="*/ 837043 w 2509838"/>
                  <a:gd name="T35" fmla="*/ 738188 h 1787526"/>
                  <a:gd name="T36" fmla="*/ 1416304 w 2509838"/>
                  <a:gd name="T37" fmla="*/ 686474 h 1787526"/>
                  <a:gd name="T38" fmla="*/ 1412034 w 2509838"/>
                  <a:gd name="T39" fmla="*/ 1161601 h 1787526"/>
                  <a:gd name="T40" fmla="*/ 1308659 w 2509838"/>
                  <a:gd name="T41" fmla="*/ 1166588 h 1787526"/>
                  <a:gd name="T42" fmla="*/ 1296074 w 2509838"/>
                  <a:gd name="T43" fmla="*/ 694181 h 1787526"/>
                  <a:gd name="T44" fmla="*/ 988416 w 2509838"/>
                  <a:gd name="T45" fmla="*/ 671513 h 1787526"/>
                  <a:gd name="T46" fmla="*/ 1088565 w 2509838"/>
                  <a:gd name="T47" fmla="*/ 688968 h 1787526"/>
                  <a:gd name="T48" fmla="*/ 1081281 w 2509838"/>
                  <a:gd name="T49" fmla="*/ 1163414 h 1787526"/>
                  <a:gd name="T50" fmla="*/ 976581 w 2509838"/>
                  <a:gd name="T51" fmla="*/ 1165228 h 1787526"/>
                  <a:gd name="T52" fmla="*/ 966338 w 2509838"/>
                  <a:gd name="T53" fmla="*/ 691461 h 1787526"/>
                  <a:gd name="T54" fmla="*/ 1546133 w 2509838"/>
                  <a:gd name="T55" fmla="*/ 590550 h 1787526"/>
                  <a:gd name="T56" fmla="*/ 1571170 w 2509838"/>
                  <a:gd name="T57" fmla="*/ 617105 h 1787526"/>
                  <a:gd name="T58" fmla="*/ 1558196 w 2509838"/>
                  <a:gd name="T59" fmla="*/ 1165903 h 1787526"/>
                  <a:gd name="T60" fmla="*/ 1453496 w 2509838"/>
                  <a:gd name="T61" fmla="*/ 1160229 h 1787526"/>
                  <a:gd name="T62" fmla="*/ 1449399 w 2509838"/>
                  <a:gd name="T63" fmla="*/ 608026 h 1787526"/>
                  <a:gd name="T64" fmla="*/ 1229322 w 2509838"/>
                  <a:gd name="T65" fmla="*/ 590777 h 1787526"/>
                  <a:gd name="T66" fmla="*/ 1252538 w 2509838"/>
                  <a:gd name="T67" fmla="*/ 620282 h 1787526"/>
                  <a:gd name="T68" fmla="*/ 1236833 w 2509838"/>
                  <a:gd name="T69" fmla="*/ 1167492 h 1787526"/>
                  <a:gd name="T70" fmla="*/ 1132815 w 2509838"/>
                  <a:gd name="T71" fmla="*/ 1157959 h 1787526"/>
                  <a:gd name="T72" fmla="*/ 1131450 w 2509838"/>
                  <a:gd name="T73" fmla="*/ 605303 h 1787526"/>
                  <a:gd name="T74" fmla="*/ 1713065 w 2509838"/>
                  <a:gd name="T75" fmla="*/ 508680 h 1787526"/>
                  <a:gd name="T76" fmla="*/ 1733550 w 2509838"/>
                  <a:gd name="T77" fmla="*/ 545860 h 1787526"/>
                  <a:gd name="T78" fmla="*/ 1715797 w 2509838"/>
                  <a:gd name="T79" fmla="*/ 1168174 h 1787526"/>
                  <a:gd name="T80" fmla="*/ 1612689 w 2509838"/>
                  <a:gd name="T81" fmla="*/ 1153438 h 1787526"/>
                  <a:gd name="T82" fmla="*/ 1614055 w 2509838"/>
                  <a:gd name="T83" fmla="*/ 521829 h 1787526"/>
                  <a:gd name="T84" fmla="*/ 1733550 w 2509838"/>
                  <a:gd name="T85" fmla="*/ 464215 h 1787526"/>
                  <a:gd name="T86" fmla="*/ 1501548 w 2509838"/>
                  <a:gd name="T87" fmla="*/ 379141 h 1787526"/>
                  <a:gd name="T88" fmla="*/ 188232 w 2509838"/>
                  <a:gd name="T89" fmla="*/ 103187 h 1787526"/>
                  <a:gd name="T90" fmla="*/ 158976 w 2509838"/>
                  <a:gd name="T91" fmla="*/ 139700 h 1787526"/>
                  <a:gd name="T92" fmla="*/ 160110 w 2509838"/>
                  <a:gd name="T93" fmla="*/ 1353684 h 1787526"/>
                  <a:gd name="T94" fmla="*/ 191407 w 2509838"/>
                  <a:gd name="T95" fmla="*/ 1389063 h 1787526"/>
                  <a:gd name="T96" fmla="*/ 2288041 w 2509838"/>
                  <a:gd name="T97" fmla="*/ 1398588 h 1787526"/>
                  <a:gd name="T98" fmla="*/ 2332945 w 2509838"/>
                  <a:gd name="T99" fmla="*/ 1378857 h 1787526"/>
                  <a:gd name="T100" fmla="*/ 2354036 w 2509838"/>
                  <a:gd name="T101" fmla="*/ 1337129 h 1787526"/>
                  <a:gd name="T102" fmla="*/ 2343830 w 2509838"/>
                  <a:gd name="T103" fmla="*/ 124505 h 1787526"/>
                  <a:gd name="T104" fmla="*/ 2305957 w 2509838"/>
                  <a:gd name="T105" fmla="*/ 95704 h 1787526"/>
                  <a:gd name="T106" fmla="*/ 2436813 w 2509838"/>
                  <a:gd name="T107" fmla="*/ 680 h 1787526"/>
                  <a:gd name="T108" fmla="*/ 2486479 w 2509838"/>
                  <a:gd name="T109" fmla="*/ 25400 h 1787526"/>
                  <a:gd name="T110" fmla="*/ 2508250 w 2509838"/>
                  <a:gd name="T111" fmla="*/ 74159 h 1787526"/>
                  <a:gd name="T112" fmla="*/ 2493963 w 2509838"/>
                  <a:gd name="T113" fmla="*/ 1455965 h 1787526"/>
                  <a:gd name="T114" fmla="*/ 2449286 w 2509838"/>
                  <a:gd name="T115" fmla="*/ 1487034 h 1787526"/>
                  <a:gd name="T116" fmla="*/ 57150 w 2509838"/>
                  <a:gd name="T117" fmla="*/ 1485674 h 1787526"/>
                  <a:gd name="T118" fmla="*/ 13833 w 2509838"/>
                  <a:gd name="T119" fmla="*/ 1452790 h 1787526"/>
                  <a:gd name="T120" fmla="*/ 2041 w 2509838"/>
                  <a:gd name="T121" fmla="*/ 70304 h 1787526"/>
                  <a:gd name="T122" fmla="*/ 26307 w 2509838"/>
                  <a:gd name="T123" fmla="*/ 22905 h 1787526"/>
                  <a:gd name="T124" fmla="*/ 77333 w 2509838"/>
                  <a:gd name="T125" fmla="*/ 227 h 1787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09838" h="1787526">
                    <a:moveTo>
                      <a:pt x="80048" y="1566863"/>
                    </a:moveTo>
                    <a:lnTo>
                      <a:pt x="84357" y="1566863"/>
                    </a:lnTo>
                    <a:lnTo>
                      <a:pt x="1096637" y="1566863"/>
                    </a:lnTo>
                    <a:lnTo>
                      <a:pt x="1094823" y="1569568"/>
                    </a:lnTo>
                    <a:lnTo>
                      <a:pt x="1093235" y="1572498"/>
                    </a:lnTo>
                    <a:lnTo>
                      <a:pt x="1092102" y="1575879"/>
                    </a:lnTo>
                    <a:lnTo>
                      <a:pt x="1090968" y="1579035"/>
                    </a:lnTo>
                    <a:lnTo>
                      <a:pt x="1090287" y="1582415"/>
                    </a:lnTo>
                    <a:lnTo>
                      <a:pt x="1089607" y="1585571"/>
                    </a:lnTo>
                    <a:lnTo>
                      <a:pt x="1089380" y="1589177"/>
                    </a:lnTo>
                    <a:lnTo>
                      <a:pt x="1089154" y="1592558"/>
                    </a:lnTo>
                    <a:lnTo>
                      <a:pt x="1089380" y="1597968"/>
                    </a:lnTo>
                    <a:lnTo>
                      <a:pt x="1090287" y="1603152"/>
                    </a:lnTo>
                    <a:lnTo>
                      <a:pt x="1091648" y="1608111"/>
                    </a:lnTo>
                    <a:lnTo>
                      <a:pt x="1093689" y="1612844"/>
                    </a:lnTo>
                    <a:lnTo>
                      <a:pt x="1095957" y="1617352"/>
                    </a:lnTo>
                    <a:lnTo>
                      <a:pt x="1098678" y="1621634"/>
                    </a:lnTo>
                    <a:lnTo>
                      <a:pt x="1101853" y="1625692"/>
                    </a:lnTo>
                    <a:lnTo>
                      <a:pt x="1105481" y="1629523"/>
                    </a:lnTo>
                    <a:lnTo>
                      <a:pt x="1109563" y="1632679"/>
                    </a:lnTo>
                    <a:lnTo>
                      <a:pt x="1113871" y="1635834"/>
                    </a:lnTo>
                    <a:lnTo>
                      <a:pt x="1118633" y="1638314"/>
                    </a:lnTo>
                    <a:lnTo>
                      <a:pt x="1123395" y="1640568"/>
                    </a:lnTo>
                    <a:lnTo>
                      <a:pt x="1128611" y="1642371"/>
                    </a:lnTo>
                    <a:lnTo>
                      <a:pt x="1134053" y="1643498"/>
                    </a:lnTo>
                    <a:lnTo>
                      <a:pt x="1139496" y="1644174"/>
                    </a:lnTo>
                    <a:lnTo>
                      <a:pt x="1145391" y="1644625"/>
                    </a:lnTo>
                    <a:lnTo>
                      <a:pt x="1364673" y="1644625"/>
                    </a:lnTo>
                    <a:lnTo>
                      <a:pt x="1370343" y="1644174"/>
                    </a:lnTo>
                    <a:lnTo>
                      <a:pt x="1376012" y="1643498"/>
                    </a:lnTo>
                    <a:lnTo>
                      <a:pt x="1381227" y="1642371"/>
                    </a:lnTo>
                    <a:lnTo>
                      <a:pt x="1386443" y="1640568"/>
                    </a:lnTo>
                    <a:lnTo>
                      <a:pt x="1391432" y="1638314"/>
                    </a:lnTo>
                    <a:lnTo>
                      <a:pt x="1396194" y="1635834"/>
                    </a:lnTo>
                    <a:lnTo>
                      <a:pt x="1400502" y="1632679"/>
                    </a:lnTo>
                    <a:lnTo>
                      <a:pt x="1404357" y="1629523"/>
                    </a:lnTo>
                    <a:lnTo>
                      <a:pt x="1407986" y="1625692"/>
                    </a:lnTo>
                    <a:lnTo>
                      <a:pt x="1411160" y="1621634"/>
                    </a:lnTo>
                    <a:lnTo>
                      <a:pt x="1414108" y="1617352"/>
                    </a:lnTo>
                    <a:lnTo>
                      <a:pt x="1416376" y="1612844"/>
                    </a:lnTo>
                    <a:lnTo>
                      <a:pt x="1418417" y="1608111"/>
                    </a:lnTo>
                    <a:lnTo>
                      <a:pt x="1419551" y="1603152"/>
                    </a:lnTo>
                    <a:lnTo>
                      <a:pt x="1420684" y="1597968"/>
                    </a:lnTo>
                    <a:lnTo>
                      <a:pt x="1420911" y="1592558"/>
                    </a:lnTo>
                    <a:lnTo>
                      <a:pt x="1420684" y="1589177"/>
                    </a:lnTo>
                    <a:lnTo>
                      <a:pt x="1420231" y="1585571"/>
                    </a:lnTo>
                    <a:lnTo>
                      <a:pt x="1419551" y="1582415"/>
                    </a:lnTo>
                    <a:lnTo>
                      <a:pt x="1418870" y="1579035"/>
                    </a:lnTo>
                    <a:lnTo>
                      <a:pt x="1417737" y="1575879"/>
                    </a:lnTo>
                    <a:lnTo>
                      <a:pt x="1416603" y="1572498"/>
                    </a:lnTo>
                    <a:lnTo>
                      <a:pt x="1415015" y="1569568"/>
                    </a:lnTo>
                    <a:lnTo>
                      <a:pt x="1413201" y="1566863"/>
                    </a:lnTo>
                    <a:lnTo>
                      <a:pt x="2425481" y="1566863"/>
                    </a:lnTo>
                    <a:lnTo>
                      <a:pt x="2429790" y="1566863"/>
                    </a:lnTo>
                    <a:lnTo>
                      <a:pt x="2434099" y="1567089"/>
                    </a:lnTo>
                    <a:lnTo>
                      <a:pt x="2438407" y="1567539"/>
                    </a:lnTo>
                    <a:lnTo>
                      <a:pt x="2442489" y="1568216"/>
                    </a:lnTo>
                    <a:lnTo>
                      <a:pt x="2446571" y="1569117"/>
                    </a:lnTo>
                    <a:lnTo>
                      <a:pt x="2450426" y="1570244"/>
                    </a:lnTo>
                    <a:lnTo>
                      <a:pt x="2454507" y="1571596"/>
                    </a:lnTo>
                    <a:lnTo>
                      <a:pt x="2458362" y="1572723"/>
                    </a:lnTo>
                    <a:lnTo>
                      <a:pt x="2462217" y="1574301"/>
                    </a:lnTo>
                    <a:lnTo>
                      <a:pt x="2465619" y="1576104"/>
                    </a:lnTo>
                    <a:lnTo>
                      <a:pt x="2469247" y="1578133"/>
                    </a:lnTo>
                    <a:lnTo>
                      <a:pt x="2472422" y="1580162"/>
                    </a:lnTo>
                    <a:lnTo>
                      <a:pt x="2476050" y="1581965"/>
                    </a:lnTo>
                    <a:lnTo>
                      <a:pt x="2478998" y="1584669"/>
                    </a:lnTo>
                    <a:lnTo>
                      <a:pt x="2482173" y="1586923"/>
                    </a:lnTo>
                    <a:lnTo>
                      <a:pt x="2485121" y="1589628"/>
                    </a:lnTo>
                    <a:lnTo>
                      <a:pt x="2487842" y="1592108"/>
                    </a:lnTo>
                    <a:lnTo>
                      <a:pt x="2490336" y="1595038"/>
                    </a:lnTo>
                    <a:lnTo>
                      <a:pt x="2492831" y="1597968"/>
                    </a:lnTo>
                    <a:lnTo>
                      <a:pt x="2495552" y="1601123"/>
                    </a:lnTo>
                    <a:lnTo>
                      <a:pt x="2497366" y="1604054"/>
                    </a:lnTo>
                    <a:lnTo>
                      <a:pt x="2499407" y="1607434"/>
                    </a:lnTo>
                    <a:lnTo>
                      <a:pt x="2501448" y="1610815"/>
                    </a:lnTo>
                    <a:lnTo>
                      <a:pt x="2503035" y="1614196"/>
                    </a:lnTo>
                    <a:lnTo>
                      <a:pt x="2504623" y="1618028"/>
                    </a:lnTo>
                    <a:lnTo>
                      <a:pt x="2505983" y="1621409"/>
                    </a:lnTo>
                    <a:lnTo>
                      <a:pt x="2507117" y="1625241"/>
                    </a:lnTo>
                    <a:lnTo>
                      <a:pt x="2508024" y="1629073"/>
                    </a:lnTo>
                    <a:lnTo>
                      <a:pt x="2508704" y="1632679"/>
                    </a:lnTo>
                    <a:lnTo>
                      <a:pt x="2509385" y="1636736"/>
                    </a:lnTo>
                    <a:lnTo>
                      <a:pt x="2509611" y="1640568"/>
                    </a:lnTo>
                    <a:lnTo>
                      <a:pt x="2509838" y="1644625"/>
                    </a:lnTo>
                    <a:lnTo>
                      <a:pt x="2509838" y="1709764"/>
                    </a:lnTo>
                    <a:lnTo>
                      <a:pt x="2509611" y="1713822"/>
                    </a:lnTo>
                    <a:lnTo>
                      <a:pt x="2509385" y="1717428"/>
                    </a:lnTo>
                    <a:lnTo>
                      <a:pt x="2508704" y="1721485"/>
                    </a:lnTo>
                    <a:lnTo>
                      <a:pt x="2508024" y="1725317"/>
                    </a:lnTo>
                    <a:lnTo>
                      <a:pt x="2507117" y="1729148"/>
                    </a:lnTo>
                    <a:lnTo>
                      <a:pt x="2505983" y="1732755"/>
                    </a:lnTo>
                    <a:lnTo>
                      <a:pt x="2504623" y="1736361"/>
                    </a:lnTo>
                    <a:lnTo>
                      <a:pt x="2503035" y="1740193"/>
                    </a:lnTo>
                    <a:lnTo>
                      <a:pt x="2501448" y="1743348"/>
                    </a:lnTo>
                    <a:lnTo>
                      <a:pt x="2499407" y="1746955"/>
                    </a:lnTo>
                    <a:lnTo>
                      <a:pt x="2497366" y="1750110"/>
                    </a:lnTo>
                    <a:lnTo>
                      <a:pt x="2495552" y="1753040"/>
                    </a:lnTo>
                    <a:lnTo>
                      <a:pt x="2492831" y="1756421"/>
                    </a:lnTo>
                    <a:lnTo>
                      <a:pt x="2490336" y="1759126"/>
                    </a:lnTo>
                    <a:lnTo>
                      <a:pt x="2487842" y="1762282"/>
                    </a:lnTo>
                    <a:lnTo>
                      <a:pt x="2485121" y="1764761"/>
                    </a:lnTo>
                    <a:lnTo>
                      <a:pt x="2482173" y="1767466"/>
                    </a:lnTo>
                    <a:lnTo>
                      <a:pt x="2478998" y="1769720"/>
                    </a:lnTo>
                    <a:lnTo>
                      <a:pt x="2476050" y="1772199"/>
                    </a:lnTo>
                    <a:lnTo>
                      <a:pt x="2472422" y="1774228"/>
                    </a:lnTo>
                    <a:lnTo>
                      <a:pt x="2469247" y="1776256"/>
                    </a:lnTo>
                    <a:lnTo>
                      <a:pt x="2465619" y="1778285"/>
                    </a:lnTo>
                    <a:lnTo>
                      <a:pt x="2462217" y="1780088"/>
                    </a:lnTo>
                    <a:lnTo>
                      <a:pt x="2458362" y="1781440"/>
                    </a:lnTo>
                    <a:lnTo>
                      <a:pt x="2454507" y="1782793"/>
                    </a:lnTo>
                    <a:lnTo>
                      <a:pt x="2450426" y="1783920"/>
                    </a:lnTo>
                    <a:lnTo>
                      <a:pt x="2446571" y="1785272"/>
                    </a:lnTo>
                    <a:lnTo>
                      <a:pt x="2442489" y="1785948"/>
                    </a:lnTo>
                    <a:lnTo>
                      <a:pt x="2438407" y="1786850"/>
                    </a:lnTo>
                    <a:lnTo>
                      <a:pt x="2434099" y="1787301"/>
                    </a:lnTo>
                    <a:lnTo>
                      <a:pt x="2429790" y="1787526"/>
                    </a:lnTo>
                    <a:lnTo>
                      <a:pt x="2425481" y="1787526"/>
                    </a:lnTo>
                    <a:lnTo>
                      <a:pt x="84357" y="1787526"/>
                    </a:lnTo>
                    <a:lnTo>
                      <a:pt x="80048" y="1787526"/>
                    </a:lnTo>
                    <a:lnTo>
                      <a:pt x="75740" y="1787301"/>
                    </a:lnTo>
                    <a:lnTo>
                      <a:pt x="71431" y="1786850"/>
                    </a:lnTo>
                    <a:lnTo>
                      <a:pt x="67349" y="1785948"/>
                    </a:lnTo>
                    <a:lnTo>
                      <a:pt x="63494" y="1785272"/>
                    </a:lnTo>
                    <a:lnTo>
                      <a:pt x="59413" y="1783920"/>
                    </a:lnTo>
                    <a:lnTo>
                      <a:pt x="55558" y="1782793"/>
                    </a:lnTo>
                    <a:lnTo>
                      <a:pt x="51476" y="1781440"/>
                    </a:lnTo>
                    <a:lnTo>
                      <a:pt x="48074" y="1780088"/>
                    </a:lnTo>
                    <a:lnTo>
                      <a:pt x="44219" y="1778285"/>
                    </a:lnTo>
                    <a:lnTo>
                      <a:pt x="40591" y="1776256"/>
                    </a:lnTo>
                    <a:lnTo>
                      <a:pt x="37416" y="1774228"/>
                    </a:lnTo>
                    <a:lnTo>
                      <a:pt x="33788" y="1772199"/>
                    </a:lnTo>
                    <a:lnTo>
                      <a:pt x="30840" y="1769720"/>
                    </a:lnTo>
                    <a:lnTo>
                      <a:pt x="27892" y="1767466"/>
                    </a:lnTo>
                    <a:lnTo>
                      <a:pt x="24717" y="1764761"/>
                    </a:lnTo>
                    <a:lnTo>
                      <a:pt x="21996" y="1762282"/>
                    </a:lnTo>
                    <a:lnTo>
                      <a:pt x="19502" y="1759126"/>
                    </a:lnTo>
                    <a:lnTo>
                      <a:pt x="17007" y="1756421"/>
                    </a:lnTo>
                    <a:lnTo>
                      <a:pt x="14513" y="1753040"/>
                    </a:lnTo>
                    <a:lnTo>
                      <a:pt x="12472" y="1750110"/>
                    </a:lnTo>
                    <a:lnTo>
                      <a:pt x="10431" y="1746955"/>
                    </a:lnTo>
                    <a:lnTo>
                      <a:pt x="8390" y="1743348"/>
                    </a:lnTo>
                    <a:lnTo>
                      <a:pt x="6803" y="1740193"/>
                    </a:lnTo>
                    <a:lnTo>
                      <a:pt x="5442" y="1736361"/>
                    </a:lnTo>
                    <a:lnTo>
                      <a:pt x="3855" y="1732755"/>
                    </a:lnTo>
                    <a:lnTo>
                      <a:pt x="2948" y="1729148"/>
                    </a:lnTo>
                    <a:lnTo>
                      <a:pt x="1814" y="1725317"/>
                    </a:lnTo>
                    <a:lnTo>
                      <a:pt x="1134" y="1721485"/>
                    </a:lnTo>
                    <a:lnTo>
                      <a:pt x="680" y="1717428"/>
                    </a:lnTo>
                    <a:lnTo>
                      <a:pt x="227" y="1713822"/>
                    </a:lnTo>
                    <a:lnTo>
                      <a:pt x="0" y="1709764"/>
                    </a:lnTo>
                    <a:lnTo>
                      <a:pt x="0" y="1644625"/>
                    </a:lnTo>
                    <a:lnTo>
                      <a:pt x="227" y="1640568"/>
                    </a:lnTo>
                    <a:lnTo>
                      <a:pt x="680" y="1636736"/>
                    </a:lnTo>
                    <a:lnTo>
                      <a:pt x="1134" y="1632679"/>
                    </a:lnTo>
                    <a:lnTo>
                      <a:pt x="1814" y="1629073"/>
                    </a:lnTo>
                    <a:lnTo>
                      <a:pt x="2948" y="1625241"/>
                    </a:lnTo>
                    <a:lnTo>
                      <a:pt x="3855" y="1621409"/>
                    </a:lnTo>
                    <a:lnTo>
                      <a:pt x="5442" y="1618028"/>
                    </a:lnTo>
                    <a:lnTo>
                      <a:pt x="6803" y="1614196"/>
                    </a:lnTo>
                    <a:lnTo>
                      <a:pt x="8390" y="1610815"/>
                    </a:lnTo>
                    <a:lnTo>
                      <a:pt x="10431" y="1607434"/>
                    </a:lnTo>
                    <a:lnTo>
                      <a:pt x="12472" y="1604054"/>
                    </a:lnTo>
                    <a:lnTo>
                      <a:pt x="14513" y="1601123"/>
                    </a:lnTo>
                    <a:lnTo>
                      <a:pt x="17007" y="1597968"/>
                    </a:lnTo>
                    <a:lnTo>
                      <a:pt x="19502" y="1595038"/>
                    </a:lnTo>
                    <a:lnTo>
                      <a:pt x="21996" y="1592108"/>
                    </a:lnTo>
                    <a:lnTo>
                      <a:pt x="24717" y="1589628"/>
                    </a:lnTo>
                    <a:lnTo>
                      <a:pt x="27892" y="1586923"/>
                    </a:lnTo>
                    <a:lnTo>
                      <a:pt x="30840" y="1584669"/>
                    </a:lnTo>
                    <a:lnTo>
                      <a:pt x="33788" y="1581965"/>
                    </a:lnTo>
                    <a:lnTo>
                      <a:pt x="37416" y="1580162"/>
                    </a:lnTo>
                    <a:lnTo>
                      <a:pt x="40591" y="1578133"/>
                    </a:lnTo>
                    <a:lnTo>
                      <a:pt x="44219" y="1576104"/>
                    </a:lnTo>
                    <a:lnTo>
                      <a:pt x="48074" y="1574301"/>
                    </a:lnTo>
                    <a:lnTo>
                      <a:pt x="51476" y="1572723"/>
                    </a:lnTo>
                    <a:lnTo>
                      <a:pt x="55558" y="1571596"/>
                    </a:lnTo>
                    <a:lnTo>
                      <a:pt x="59413" y="1570244"/>
                    </a:lnTo>
                    <a:lnTo>
                      <a:pt x="63494" y="1569117"/>
                    </a:lnTo>
                    <a:lnTo>
                      <a:pt x="67349" y="1568216"/>
                    </a:lnTo>
                    <a:lnTo>
                      <a:pt x="71431" y="1567539"/>
                    </a:lnTo>
                    <a:lnTo>
                      <a:pt x="75740" y="1567089"/>
                    </a:lnTo>
                    <a:lnTo>
                      <a:pt x="80048" y="1566863"/>
                    </a:lnTo>
                    <a:close/>
                    <a:moveTo>
                      <a:pt x="837043" y="738188"/>
                    </a:moveTo>
                    <a:lnTo>
                      <a:pt x="839735" y="738188"/>
                    </a:lnTo>
                    <a:lnTo>
                      <a:pt x="912639" y="738188"/>
                    </a:lnTo>
                    <a:lnTo>
                      <a:pt x="915107" y="738188"/>
                    </a:lnTo>
                    <a:lnTo>
                      <a:pt x="917575" y="738870"/>
                    </a:lnTo>
                    <a:lnTo>
                      <a:pt x="920042" y="739324"/>
                    </a:lnTo>
                    <a:lnTo>
                      <a:pt x="922285" y="740232"/>
                    </a:lnTo>
                    <a:lnTo>
                      <a:pt x="924529" y="741368"/>
                    </a:lnTo>
                    <a:lnTo>
                      <a:pt x="926772" y="742504"/>
                    </a:lnTo>
                    <a:lnTo>
                      <a:pt x="928791" y="743867"/>
                    </a:lnTo>
                    <a:lnTo>
                      <a:pt x="930585" y="745684"/>
                    </a:lnTo>
                    <a:lnTo>
                      <a:pt x="932155" y="747047"/>
                    </a:lnTo>
                    <a:lnTo>
                      <a:pt x="933501" y="749091"/>
                    </a:lnTo>
                    <a:lnTo>
                      <a:pt x="934847" y="751135"/>
                    </a:lnTo>
                    <a:lnTo>
                      <a:pt x="936193" y="753407"/>
                    </a:lnTo>
                    <a:lnTo>
                      <a:pt x="936866" y="755678"/>
                    </a:lnTo>
                    <a:lnTo>
                      <a:pt x="937315" y="757950"/>
                    </a:lnTo>
                    <a:lnTo>
                      <a:pt x="937763" y="760448"/>
                    </a:lnTo>
                    <a:lnTo>
                      <a:pt x="938212" y="762947"/>
                    </a:lnTo>
                    <a:lnTo>
                      <a:pt x="938212" y="1145229"/>
                    </a:lnTo>
                    <a:lnTo>
                      <a:pt x="937763" y="1147728"/>
                    </a:lnTo>
                    <a:lnTo>
                      <a:pt x="937315" y="1150227"/>
                    </a:lnTo>
                    <a:lnTo>
                      <a:pt x="936866" y="1152498"/>
                    </a:lnTo>
                    <a:lnTo>
                      <a:pt x="936193" y="1154770"/>
                    </a:lnTo>
                    <a:lnTo>
                      <a:pt x="934847" y="1157041"/>
                    </a:lnTo>
                    <a:lnTo>
                      <a:pt x="933501" y="1159085"/>
                    </a:lnTo>
                    <a:lnTo>
                      <a:pt x="932155" y="1160902"/>
                    </a:lnTo>
                    <a:lnTo>
                      <a:pt x="930585" y="1162720"/>
                    </a:lnTo>
                    <a:lnTo>
                      <a:pt x="928791" y="1164537"/>
                    </a:lnTo>
                    <a:lnTo>
                      <a:pt x="926772" y="1165672"/>
                    </a:lnTo>
                    <a:lnTo>
                      <a:pt x="924529" y="1167035"/>
                    </a:lnTo>
                    <a:lnTo>
                      <a:pt x="922285" y="1167944"/>
                    </a:lnTo>
                    <a:lnTo>
                      <a:pt x="920042" y="1168852"/>
                    </a:lnTo>
                    <a:lnTo>
                      <a:pt x="917575" y="1169534"/>
                    </a:lnTo>
                    <a:lnTo>
                      <a:pt x="915107" y="1169761"/>
                    </a:lnTo>
                    <a:lnTo>
                      <a:pt x="912639" y="1169988"/>
                    </a:lnTo>
                    <a:lnTo>
                      <a:pt x="839735" y="1169988"/>
                    </a:lnTo>
                    <a:lnTo>
                      <a:pt x="837043" y="1169761"/>
                    </a:lnTo>
                    <a:lnTo>
                      <a:pt x="834576" y="1169534"/>
                    </a:lnTo>
                    <a:lnTo>
                      <a:pt x="832108" y="1168852"/>
                    </a:lnTo>
                    <a:lnTo>
                      <a:pt x="829865" y="1167944"/>
                    </a:lnTo>
                    <a:lnTo>
                      <a:pt x="827622" y="1167035"/>
                    </a:lnTo>
                    <a:lnTo>
                      <a:pt x="825603" y="1165672"/>
                    </a:lnTo>
                    <a:lnTo>
                      <a:pt x="823584" y="1164537"/>
                    </a:lnTo>
                    <a:lnTo>
                      <a:pt x="821790" y="1162720"/>
                    </a:lnTo>
                    <a:lnTo>
                      <a:pt x="819995" y="1160902"/>
                    </a:lnTo>
                    <a:lnTo>
                      <a:pt x="818649" y="1159085"/>
                    </a:lnTo>
                    <a:lnTo>
                      <a:pt x="817303" y="1157041"/>
                    </a:lnTo>
                    <a:lnTo>
                      <a:pt x="816406" y="1154770"/>
                    </a:lnTo>
                    <a:lnTo>
                      <a:pt x="815284" y="1152498"/>
                    </a:lnTo>
                    <a:lnTo>
                      <a:pt x="814836" y="1150227"/>
                    </a:lnTo>
                    <a:lnTo>
                      <a:pt x="814387" y="1147728"/>
                    </a:lnTo>
                    <a:lnTo>
                      <a:pt x="814387" y="1145229"/>
                    </a:lnTo>
                    <a:lnTo>
                      <a:pt x="814387" y="762947"/>
                    </a:lnTo>
                    <a:lnTo>
                      <a:pt x="814387" y="760448"/>
                    </a:lnTo>
                    <a:lnTo>
                      <a:pt x="814836" y="757950"/>
                    </a:lnTo>
                    <a:lnTo>
                      <a:pt x="815284" y="755678"/>
                    </a:lnTo>
                    <a:lnTo>
                      <a:pt x="816406" y="753407"/>
                    </a:lnTo>
                    <a:lnTo>
                      <a:pt x="817303" y="751135"/>
                    </a:lnTo>
                    <a:lnTo>
                      <a:pt x="818649" y="749091"/>
                    </a:lnTo>
                    <a:lnTo>
                      <a:pt x="819995" y="747047"/>
                    </a:lnTo>
                    <a:lnTo>
                      <a:pt x="821790" y="745684"/>
                    </a:lnTo>
                    <a:lnTo>
                      <a:pt x="823584" y="743867"/>
                    </a:lnTo>
                    <a:lnTo>
                      <a:pt x="825603" y="742504"/>
                    </a:lnTo>
                    <a:lnTo>
                      <a:pt x="827622" y="741368"/>
                    </a:lnTo>
                    <a:lnTo>
                      <a:pt x="829865" y="740232"/>
                    </a:lnTo>
                    <a:lnTo>
                      <a:pt x="832108" y="739324"/>
                    </a:lnTo>
                    <a:lnTo>
                      <a:pt x="834576" y="738870"/>
                    </a:lnTo>
                    <a:lnTo>
                      <a:pt x="837043" y="738188"/>
                    </a:lnTo>
                    <a:close/>
                    <a:moveTo>
                      <a:pt x="1318322" y="671513"/>
                    </a:moveTo>
                    <a:lnTo>
                      <a:pt x="1320794" y="671513"/>
                    </a:lnTo>
                    <a:lnTo>
                      <a:pt x="1394056" y="671513"/>
                    </a:lnTo>
                    <a:lnTo>
                      <a:pt x="1396528" y="671513"/>
                    </a:lnTo>
                    <a:lnTo>
                      <a:pt x="1399000" y="671966"/>
                    </a:lnTo>
                    <a:lnTo>
                      <a:pt x="1401472" y="672873"/>
                    </a:lnTo>
                    <a:lnTo>
                      <a:pt x="1403719" y="673553"/>
                    </a:lnTo>
                    <a:lnTo>
                      <a:pt x="1405966" y="674913"/>
                    </a:lnTo>
                    <a:lnTo>
                      <a:pt x="1408213" y="676273"/>
                    </a:lnTo>
                    <a:lnTo>
                      <a:pt x="1410011" y="677860"/>
                    </a:lnTo>
                    <a:lnTo>
                      <a:pt x="1412034" y="679900"/>
                    </a:lnTo>
                    <a:lnTo>
                      <a:pt x="1413607" y="681941"/>
                    </a:lnTo>
                    <a:lnTo>
                      <a:pt x="1414955" y="683981"/>
                    </a:lnTo>
                    <a:lnTo>
                      <a:pt x="1416304" y="686474"/>
                    </a:lnTo>
                    <a:lnTo>
                      <a:pt x="1417203" y="688968"/>
                    </a:lnTo>
                    <a:lnTo>
                      <a:pt x="1418326" y="691461"/>
                    </a:lnTo>
                    <a:lnTo>
                      <a:pt x="1418776" y="694181"/>
                    </a:lnTo>
                    <a:lnTo>
                      <a:pt x="1419225" y="696902"/>
                    </a:lnTo>
                    <a:lnTo>
                      <a:pt x="1419225" y="699848"/>
                    </a:lnTo>
                    <a:lnTo>
                      <a:pt x="1419225" y="1141426"/>
                    </a:lnTo>
                    <a:lnTo>
                      <a:pt x="1419225" y="1144373"/>
                    </a:lnTo>
                    <a:lnTo>
                      <a:pt x="1418776" y="1147320"/>
                    </a:lnTo>
                    <a:lnTo>
                      <a:pt x="1418326" y="1149813"/>
                    </a:lnTo>
                    <a:lnTo>
                      <a:pt x="1417203" y="1152534"/>
                    </a:lnTo>
                    <a:lnTo>
                      <a:pt x="1416304" y="1155254"/>
                    </a:lnTo>
                    <a:lnTo>
                      <a:pt x="1414955" y="1157521"/>
                    </a:lnTo>
                    <a:lnTo>
                      <a:pt x="1413607" y="1159787"/>
                    </a:lnTo>
                    <a:lnTo>
                      <a:pt x="1412034" y="1161601"/>
                    </a:lnTo>
                    <a:lnTo>
                      <a:pt x="1410011" y="1163414"/>
                    </a:lnTo>
                    <a:lnTo>
                      <a:pt x="1408213" y="1165228"/>
                    </a:lnTo>
                    <a:lnTo>
                      <a:pt x="1405966" y="1166588"/>
                    </a:lnTo>
                    <a:lnTo>
                      <a:pt x="1403719" y="1167721"/>
                    </a:lnTo>
                    <a:lnTo>
                      <a:pt x="1401472" y="1168855"/>
                    </a:lnTo>
                    <a:lnTo>
                      <a:pt x="1399000" y="1169535"/>
                    </a:lnTo>
                    <a:lnTo>
                      <a:pt x="1396528" y="1169761"/>
                    </a:lnTo>
                    <a:lnTo>
                      <a:pt x="1394056" y="1169988"/>
                    </a:lnTo>
                    <a:lnTo>
                      <a:pt x="1320794" y="1169988"/>
                    </a:lnTo>
                    <a:lnTo>
                      <a:pt x="1318322" y="1169761"/>
                    </a:lnTo>
                    <a:lnTo>
                      <a:pt x="1315850" y="1169535"/>
                    </a:lnTo>
                    <a:lnTo>
                      <a:pt x="1313154" y="1168855"/>
                    </a:lnTo>
                    <a:lnTo>
                      <a:pt x="1310906" y="1167721"/>
                    </a:lnTo>
                    <a:lnTo>
                      <a:pt x="1308659" y="1166588"/>
                    </a:lnTo>
                    <a:lnTo>
                      <a:pt x="1306861" y="1165228"/>
                    </a:lnTo>
                    <a:lnTo>
                      <a:pt x="1304839" y="1163414"/>
                    </a:lnTo>
                    <a:lnTo>
                      <a:pt x="1303041" y="1161601"/>
                    </a:lnTo>
                    <a:lnTo>
                      <a:pt x="1301243" y="1159787"/>
                    </a:lnTo>
                    <a:lnTo>
                      <a:pt x="1299670" y="1157521"/>
                    </a:lnTo>
                    <a:lnTo>
                      <a:pt x="1298546" y="1155254"/>
                    </a:lnTo>
                    <a:lnTo>
                      <a:pt x="1297423" y="1152534"/>
                    </a:lnTo>
                    <a:lnTo>
                      <a:pt x="1296524" y="1149813"/>
                    </a:lnTo>
                    <a:lnTo>
                      <a:pt x="1296074" y="1147320"/>
                    </a:lnTo>
                    <a:lnTo>
                      <a:pt x="1295400" y="1144373"/>
                    </a:lnTo>
                    <a:lnTo>
                      <a:pt x="1295400" y="1141426"/>
                    </a:lnTo>
                    <a:lnTo>
                      <a:pt x="1295400" y="699848"/>
                    </a:lnTo>
                    <a:lnTo>
                      <a:pt x="1295400" y="696902"/>
                    </a:lnTo>
                    <a:lnTo>
                      <a:pt x="1296074" y="694181"/>
                    </a:lnTo>
                    <a:lnTo>
                      <a:pt x="1296524" y="691461"/>
                    </a:lnTo>
                    <a:lnTo>
                      <a:pt x="1297423" y="688968"/>
                    </a:lnTo>
                    <a:lnTo>
                      <a:pt x="1298546" y="686474"/>
                    </a:lnTo>
                    <a:lnTo>
                      <a:pt x="1299670" y="683981"/>
                    </a:lnTo>
                    <a:lnTo>
                      <a:pt x="1301243" y="681941"/>
                    </a:lnTo>
                    <a:lnTo>
                      <a:pt x="1303041" y="679900"/>
                    </a:lnTo>
                    <a:lnTo>
                      <a:pt x="1304839" y="677860"/>
                    </a:lnTo>
                    <a:lnTo>
                      <a:pt x="1306861" y="676273"/>
                    </a:lnTo>
                    <a:lnTo>
                      <a:pt x="1308659" y="674913"/>
                    </a:lnTo>
                    <a:lnTo>
                      <a:pt x="1310906" y="673553"/>
                    </a:lnTo>
                    <a:lnTo>
                      <a:pt x="1313154" y="672873"/>
                    </a:lnTo>
                    <a:lnTo>
                      <a:pt x="1315850" y="671966"/>
                    </a:lnTo>
                    <a:lnTo>
                      <a:pt x="1318322" y="671513"/>
                    </a:lnTo>
                    <a:close/>
                    <a:moveTo>
                      <a:pt x="988416" y="671513"/>
                    </a:moveTo>
                    <a:lnTo>
                      <a:pt x="990920" y="671513"/>
                    </a:lnTo>
                    <a:lnTo>
                      <a:pt x="1065121" y="671513"/>
                    </a:lnTo>
                    <a:lnTo>
                      <a:pt x="1067624" y="671513"/>
                    </a:lnTo>
                    <a:lnTo>
                      <a:pt x="1070128" y="671966"/>
                    </a:lnTo>
                    <a:lnTo>
                      <a:pt x="1072632" y="672873"/>
                    </a:lnTo>
                    <a:lnTo>
                      <a:pt x="1074908" y="673553"/>
                    </a:lnTo>
                    <a:lnTo>
                      <a:pt x="1077184" y="674913"/>
                    </a:lnTo>
                    <a:lnTo>
                      <a:pt x="1079460" y="676273"/>
                    </a:lnTo>
                    <a:lnTo>
                      <a:pt x="1081281" y="677860"/>
                    </a:lnTo>
                    <a:lnTo>
                      <a:pt x="1083330" y="679900"/>
                    </a:lnTo>
                    <a:lnTo>
                      <a:pt x="1084923" y="681941"/>
                    </a:lnTo>
                    <a:lnTo>
                      <a:pt x="1086288" y="683981"/>
                    </a:lnTo>
                    <a:lnTo>
                      <a:pt x="1087654" y="686474"/>
                    </a:lnTo>
                    <a:lnTo>
                      <a:pt x="1088565" y="688968"/>
                    </a:lnTo>
                    <a:lnTo>
                      <a:pt x="1089703" y="691461"/>
                    </a:lnTo>
                    <a:lnTo>
                      <a:pt x="1090158" y="694181"/>
                    </a:lnTo>
                    <a:lnTo>
                      <a:pt x="1090613" y="696902"/>
                    </a:lnTo>
                    <a:lnTo>
                      <a:pt x="1090613" y="699848"/>
                    </a:lnTo>
                    <a:lnTo>
                      <a:pt x="1090613" y="1141426"/>
                    </a:lnTo>
                    <a:lnTo>
                      <a:pt x="1090613" y="1144373"/>
                    </a:lnTo>
                    <a:lnTo>
                      <a:pt x="1090158" y="1147320"/>
                    </a:lnTo>
                    <a:lnTo>
                      <a:pt x="1089703" y="1149813"/>
                    </a:lnTo>
                    <a:lnTo>
                      <a:pt x="1088565" y="1152534"/>
                    </a:lnTo>
                    <a:lnTo>
                      <a:pt x="1087654" y="1155254"/>
                    </a:lnTo>
                    <a:lnTo>
                      <a:pt x="1086288" y="1157521"/>
                    </a:lnTo>
                    <a:lnTo>
                      <a:pt x="1084923" y="1159787"/>
                    </a:lnTo>
                    <a:lnTo>
                      <a:pt x="1083330" y="1161601"/>
                    </a:lnTo>
                    <a:lnTo>
                      <a:pt x="1081281" y="1163414"/>
                    </a:lnTo>
                    <a:lnTo>
                      <a:pt x="1079460" y="1165228"/>
                    </a:lnTo>
                    <a:lnTo>
                      <a:pt x="1077184" y="1166588"/>
                    </a:lnTo>
                    <a:lnTo>
                      <a:pt x="1074908" y="1167721"/>
                    </a:lnTo>
                    <a:lnTo>
                      <a:pt x="1072632" y="1168855"/>
                    </a:lnTo>
                    <a:lnTo>
                      <a:pt x="1070128" y="1169535"/>
                    </a:lnTo>
                    <a:lnTo>
                      <a:pt x="1067624" y="1169761"/>
                    </a:lnTo>
                    <a:lnTo>
                      <a:pt x="1065121" y="1169988"/>
                    </a:lnTo>
                    <a:lnTo>
                      <a:pt x="990920" y="1169988"/>
                    </a:lnTo>
                    <a:lnTo>
                      <a:pt x="988416" y="1169761"/>
                    </a:lnTo>
                    <a:lnTo>
                      <a:pt x="985685" y="1169535"/>
                    </a:lnTo>
                    <a:lnTo>
                      <a:pt x="983181" y="1168855"/>
                    </a:lnTo>
                    <a:lnTo>
                      <a:pt x="980905" y="1167721"/>
                    </a:lnTo>
                    <a:lnTo>
                      <a:pt x="978629" y="1166588"/>
                    </a:lnTo>
                    <a:lnTo>
                      <a:pt x="976581" y="1165228"/>
                    </a:lnTo>
                    <a:lnTo>
                      <a:pt x="974532" y="1163414"/>
                    </a:lnTo>
                    <a:lnTo>
                      <a:pt x="972939" y="1161601"/>
                    </a:lnTo>
                    <a:lnTo>
                      <a:pt x="971118" y="1159787"/>
                    </a:lnTo>
                    <a:lnTo>
                      <a:pt x="969525" y="1157521"/>
                    </a:lnTo>
                    <a:lnTo>
                      <a:pt x="968387" y="1155254"/>
                    </a:lnTo>
                    <a:lnTo>
                      <a:pt x="967249" y="1152534"/>
                    </a:lnTo>
                    <a:lnTo>
                      <a:pt x="966338" y="1149813"/>
                    </a:lnTo>
                    <a:lnTo>
                      <a:pt x="965883" y="1147320"/>
                    </a:lnTo>
                    <a:lnTo>
                      <a:pt x="965200" y="1144373"/>
                    </a:lnTo>
                    <a:lnTo>
                      <a:pt x="965200" y="1141426"/>
                    </a:lnTo>
                    <a:lnTo>
                      <a:pt x="965200" y="699848"/>
                    </a:lnTo>
                    <a:lnTo>
                      <a:pt x="965200" y="696902"/>
                    </a:lnTo>
                    <a:lnTo>
                      <a:pt x="965883" y="694181"/>
                    </a:lnTo>
                    <a:lnTo>
                      <a:pt x="966338" y="691461"/>
                    </a:lnTo>
                    <a:lnTo>
                      <a:pt x="967249" y="688968"/>
                    </a:lnTo>
                    <a:lnTo>
                      <a:pt x="968387" y="686474"/>
                    </a:lnTo>
                    <a:lnTo>
                      <a:pt x="969525" y="683981"/>
                    </a:lnTo>
                    <a:lnTo>
                      <a:pt x="971118" y="681941"/>
                    </a:lnTo>
                    <a:lnTo>
                      <a:pt x="972939" y="679900"/>
                    </a:lnTo>
                    <a:lnTo>
                      <a:pt x="974532" y="677860"/>
                    </a:lnTo>
                    <a:lnTo>
                      <a:pt x="976581" y="676273"/>
                    </a:lnTo>
                    <a:lnTo>
                      <a:pt x="978629" y="674913"/>
                    </a:lnTo>
                    <a:lnTo>
                      <a:pt x="980905" y="673553"/>
                    </a:lnTo>
                    <a:lnTo>
                      <a:pt x="983181" y="672873"/>
                    </a:lnTo>
                    <a:lnTo>
                      <a:pt x="985685" y="671966"/>
                    </a:lnTo>
                    <a:lnTo>
                      <a:pt x="988416" y="671513"/>
                    </a:lnTo>
                    <a:close/>
                    <a:moveTo>
                      <a:pt x="1471932" y="590550"/>
                    </a:moveTo>
                    <a:lnTo>
                      <a:pt x="1546133" y="590550"/>
                    </a:lnTo>
                    <a:lnTo>
                      <a:pt x="1548636" y="590777"/>
                    </a:lnTo>
                    <a:lnTo>
                      <a:pt x="1551140" y="591231"/>
                    </a:lnTo>
                    <a:lnTo>
                      <a:pt x="1553644" y="592139"/>
                    </a:lnTo>
                    <a:lnTo>
                      <a:pt x="1555920" y="593274"/>
                    </a:lnTo>
                    <a:lnTo>
                      <a:pt x="1558196" y="594635"/>
                    </a:lnTo>
                    <a:lnTo>
                      <a:pt x="1560472" y="596451"/>
                    </a:lnTo>
                    <a:lnTo>
                      <a:pt x="1562293" y="598267"/>
                    </a:lnTo>
                    <a:lnTo>
                      <a:pt x="1564342" y="600537"/>
                    </a:lnTo>
                    <a:lnTo>
                      <a:pt x="1565707" y="602806"/>
                    </a:lnTo>
                    <a:lnTo>
                      <a:pt x="1567300" y="605303"/>
                    </a:lnTo>
                    <a:lnTo>
                      <a:pt x="1568666" y="608026"/>
                    </a:lnTo>
                    <a:lnTo>
                      <a:pt x="1569577" y="610750"/>
                    </a:lnTo>
                    <a:lnTo>
                      <a:pt x="1570487" y="613927"/>
                    </a:lnTo>
                    <a:lnTo>
                      <a:pt x="1571170" y="617105"/>
                    </a:lnTo>
                    <a:lnTo>
                      <a:pt x="1571625" y="620282"/>
                    </a:lnTo>
                    <a:lnTo>
                      <a:pt x="1571625" y="623687"/>
                    </a:lnTo>
                    <a:lnTo>
                      <a:pt x="1571625" y="1136851"/>
                    </a:lnTo>
                    <a:lnTo>
                      <a:pt x="1571625" y="1140256"/>
                    </a:lnTo>
                    <a:lnTo>
                      <a:pt x="1571170" y="1143433"/>
                    </a:lnTo>
                    <a:lnTo>
                      <a:pt x="1570487" y="1146838"/>
                    </a:lnTo>
                    <a:lnTo>
                      <a:pt x="1569577" y="1149788"/>
                    </a:lnTo>
                    <a:lnTo>
                      <a:pt x="1568666" y="1152512"/>
                    </a:lnTo>
                    <a:lnTo>
                      <a:pt x="1567300" y="1155462"/>
                    </a:lnTo>
                    <a:lnTo>
                      <a:pt x="1565707" y="1157959"/>
                    </a:lnTo>
                    <a:lnTo>
                      <a:pt x="1564342" y="1160229"/>
                    </a:lnTo>
                    <a:lnTo>
                      <a:pt x="1562293" y="1162498"/>
                    </a:lnTo>
                    <a:lnTo>
                      <a:pt x="1560472" y="1164314"/>
                    </a:lnTo>
                    <a:lnTo>
                      <a:pt x="1558196" y="1165903"/>
                    </a:lnTo>
                    <a:lnTo>
                      <a:pt x="1555920" y="1167492"/>
                    </a:lnTo>
                    <a:lnTo>
                      <a:pt x="1553644" y="1168399"/>
                    </a:lnTo>
                    <a:lnTo>
                      <a:pt x="1551140" y="1169307"/>
                    </a:lnTo>
                    <a:lnTo>
                      <a:pt x="1548636" y="1169761"/>
                    </a:lnTo>
                    <a:lnTo>
                      <a:pt x="1546133" y="1169988"/>
                    </a:lnTo>
                    <a:lnTo>
                      <a:pt x="1471932" y="1169988"/>
                    </a:lnTo>
                    <a:lnTo>
                      <a:pt x="1469201" y="1169761"/>
                    </a:lnTo>
                    <a:lnTo>
                      <a:pt x="1466697" y="1169307"/>
                    </a:lnTo>
                    <a:lnTo>
                      <a:pt x="1464193" y="1168399"/>
                    </a:lnTo>
                    <a:lnTo>
                      <a:pt x="1461917" y="1167492"/>
                    </a:lnTo>
                    <a:lnTo>
                      <a:pt x="1459641" y="1165903"/>
                    </a:lnTo>
                    <a:lnTo>
                      <a:pt x="1457593" y="1164314"/>
                    </a:lnTo>
                    <a:lnTo>
                      <a:pt x="1455544" y="1162498"/>
                    </a:lnTo>
                    <a:lnTo>
                      <a:pt x="1453496" y="1160229"/>
                    </a:lnTo>
                    <a:lnTo>
                      <a:pt x="1452130" y="1157959"/>
                    </a:lnTo>
                    <a:lnTo>
                      <a:pt x="1450537" y="1155462"/>
                    </a:lnTo>
                    <a:lnTo>
                      <a:pt x="1449399" y="1152512"/>
                    </a:lnTo>
                    <a:lnTo>
                      <a:pt x="1448261" y="1149788"/>
                    </a:lnTo>
                    <a:lnTo>
                      <a:pt x="1447350" y="1146838"/>
                    </a:lnTo>
                    <a:lnTo>
                      <a:pt x="1446667" y="1143433"/>
                    </a:lnTo>
                    <a:lnTo>
                      <a:pt x="1446212" y="1140256"/>
                    </a:lnTo>
                    <a:lnTo>
                      <a:pt x="1446212" y="1136851"/>
                    </a:lnTo>
                    <a:lnTo>
                      <a:pt x="1446212" y="623687"/>
                    </a:lnTo>
                    <a:lnTo>
                      <a:pt x="1446212" y="620282"/>
                    </a:lnTo>
                    <a:lnTo>
                      <a:pt x="1446667" y="617105"/>
                    </a:lnTo>
                    <a:lnTo>
                      <a:pt x="1447350" y="613927"/>
                    </a:lnTo>
                    <a:lnTo>
                      <a:pt x="1448261" y="610750"/>
                    </a:lnTo>
                    <a:lnTo>
                      <a:pt x="1449399" y="608026"/>
                    </a:lnTo>
                    <a:lnTo>
                      <a:pt x="1450537" y="605303"/>
                    </a:lnTo>
                    <a:lnTo>
                      <a:pt x="1452130" y="602806"/>
                    </a:lnTo>
                    <a:lnTo>
                      <a:pt x="1453496" y="600537"/>
                    </a:lnTo>
                    <a:lnTo>
                      <a:pt x="1455544" y="598267"/>
                    </a:lnTo>
                    <a:lnTo>
                      <a:pt x="1457593" y="596451"/>
                    </a:lnTo>
                    <a:lnTo>
                      <a:pt x="1459641" y="594635"/>
                    </a:lnTo>
                    <a:lnTo>
                      <a:pt x="1461917" y="593274"/>
                    </a:lnTo>
                    <a:lnTo>
                      <a:pt x="1464193" y="592139"/>
                    </a:lnTo>
                    <a:lnTo>
                      <a:pt x="1466697" y="591231"/>
                    </a:lnTo>
                    <a:lnTo>
                      <a:pt x="1469201" y="590777"/>
                    </a:lnTo>
                    <a:lnTo>
                      <a:pt x="1471932" y="590550"/>
                    </a:lnTo>
                    <a:close/>
                    <a:moveTo>
                      <a:pt x="1152617" y="590550"/>
                    </a:moveTo>
                    <a:lnTo>
                      <a:pt x="1226818" y="590550"/>
                    </a:lnTo>
                    <a:lnTo>
                      <a:pt x="1229322" y="590777"/>
                    </a:lnTo>
                    <a:lnTo>
                      <a:pt x="1232053" y="591231"/>
                    </a:lnTo>
                    <a:lnTo>
                      <a:pt x="1234557" y="592139"/>
                    </a:lnTo>
                    <a:lnTo>
                      <a:pt x="1236833" y="593274"/>
                    </a:lnTo>
                    <a:lnTo>
                      <a:pt x="1239109" y="594635"/>
                    </a:lnTo>
                    <a:lnTo>
                      <a:pt x="1241158" y="596451"/>
                    </a:lnTo>
                    <a:lnTo>
                      <a:pt x="1242978" y="598267"/>
                    </a:lnTo>
                    <a:lnTo>
                      <a:pt x="1244799" y="600537"/>
                    </a:lnTo>
                    <a:lnTo>
                      <a:pt x="1246620" y="602806"/>
                    </a:lnTo>
                    <a:lnTo>
                      <a:pt x="1248213" y="605303"/>
                    </a:lnTo>
                    <a:lnTo>
                      <a:pt x="1249352" y="608026"/>
                    </a:lnTo>
                    <a:lnTo>
                      <a:pt x="1250490" y="610750"/>
                    </a:lnTo>
                    <a:lnTo>
                      <a:pt x="1251400" y="613927"/>
                    </a:lnTo>
                    <a:lnTo>
                      <a:pt x="1251855" y="617105"/>
                    </a:lnTo>
                    <a:lnTo>
                      <a:pt x="1252538" y="620282"/>
                    </a:lnTo>
                    <a:lnTo>
                      <a:pt x="1252538" y="623687"/>
                    </a:lnTo>
                    <a:lnTo>
                      <a:pt x="1252538" y="1136851"/>
                    </a:lnTo>
                    <a:lnTo>
                      <a:pt x="1252538" y="1140256"/>
                    </a:lnTo>
                    <a:lnTo>
                      <a:pt x="1251855" y="1143433"/>
                    </a:lnTo>
                    <a:lnTo>
                      <a:pt x="1251400" y="1146838"/>
                    </a:lnTo>
                    <a:lnTo>
                      <a:pt x="1250490" y="1149788"/>
                    </a:lnTo>
                    <a:lnTo>
                      <a:pt x="1249352" y="1152512"/>
                    </a:lnTo>
                    <a:lnTo>
                      <a:pt x="1248213" y="1155462"/>
                    </a:lnTo>
                    <a:lnTo>
                      <a:pt x="1246620" y="1157959"/>
                    </a:lnTo>
                    <a:lnTo>
                      <a:pt x="1244799" y="1160229"/>
                    </a:lnTo>
                    <a:lnTo>
                      <a:pt x="1242978" y="1162498"/>
                    </a:lnTo>
                    <a:lnTo>
                      <a:pt x="1241158" y="1164314"/>
                    </a:lnTo>
                    <a:lnTo>
                      <a:pt x="1239109" y="1165903"/>
                    </a:lnTo>
                    <a:lnTo>
                      <a:pt x="1236833" y="1167492"/>
                    </a:lnTo>
                    <a:lnTo>
                      <a:pt x="1234557" y="1168399"/>
                    </a:lnTo>
                    <a:lnTo>
                      <a:pt x="1232053" y="1169307"/>
                    </a:lnTo>
                    <a:lnTo>
                      <a:pt x="1229322" y="1169761"/>
                    </a:lnTo>
                    <a:lnTo>
                      <a:pt x="1226818" y="1169988"/>
                    </a:lnTo>
                    <a:lnTo>
                      <a:pt x="1152617" y="1169988"/>
                    </a:lnTo>
                    <a:lnTo>
                      <a:pt x="1150114" y="1169761"/>
                    </a:lnTo>
                    <a:lnTo>
                      <a:pt x="1147610" y="1169307"/>
                    </a:lnTo>
                    <a:lnTo>
                      <a:pt x="1145106" y="1168399"/>
                    </a:lnTo>
                    <a:lnTo>
                      <a:pt x="1142830" y="1167492"/>
                    </a:lnTo>
                    <a:lnTo>
                      <a:pt x="1140554" y="1165903"/>
                    </a:lnTo>
                    <a:lnTo>
                      <a:pt x="1138278" y="1164314"/>
                    </a:lnTo>
                    <a:lnTo>
                      <a:pt x="1136457" y="1162498"/>
                    </a:lnTo>
                    <a:lnTo>
                      <a:pt x="1134409" y="1160229"/>
                    </a:lnTo>
                    <a:lnTo>
                      <a:pt x="1132815" y="1157959"/>
                    </a:lnTo>
                    <a:lnTo>
                      <a:pt x="1131450" y="1155462"/>
                    </a:lnTo>
                    <a:lnTo>
                      <a:pt x="1130084" y="1152512"/>
                    </a:lnTo>
                    <a:lnTo>
                      <a:pt x="1129174" y="1149788"/>
                    </a:lnTo>
                    <a:lnTo>
                      <a:pt x="1128036" y="1146838"/>
                    </a:lnTo>
                    <a:lnTo>
                      <a:pt x="1127580" y="1143433"/>
                    </a:lnTo>
                    <a:lnTo>
                      <a:pt x="1127125" y="1140256"/>
                    </a:lnTo>
                    <a:lnTo>
                      <a:pt x="1127125" y="1136851"/>
                    </a:lnTo>
                    <a:lnTo>
                      <a:pt x="1127125" y="623687"/>
                    </a:lnTo>
                    <a:lnTo>
                      <a:pt x="1127125" y="620282"/>
                    </a:lnTo>
                    <a:lnTo>
                      <a:pt x="1127580" y="617105"/>
                    </a:lnTo>
                    <a:lnTo>
                      <a:pt x="1128036" y="613927"/>
                    </a:lnTo>
                    <a:lnTo>
                      <a:pt x="1129174" y="610750"/>
                    </a:lnTo>
                    <a:lnTo>
                      <a:pt x="1130084" y="608026"/>
                    </a:lnTo>
                    <a:lnTo>
                      <a:pt x="1131450" y="605303"/>
                    </a:lnTo>
                    <a:lnTo>
                      <a:pt x="1132815" y="602806"/>
                    </a:lnTo>
                    <a:lnTo>
                      <a:pt x="1134409" y="600537"/>
                    </a:lnTo>
                    <a:lnTo>
                      <a:pt x="1136457" y="598267"/>
                    </a:lnTo>
                    <a:lnTo>
                      <a:pt x="1138278" y="596451"/>
                    </a:lnTo>
                    <a:lnTo>
                      <a:pt x="1140554" y="594635"/>
                    </a:lnTo>
                    <a:lnTo>
                      <a:pt x="1142830" y="593274"/>
                    </a:lnTo>
                    <a:lnTo>
                      <a:pt x="1145106" y="592139"/>
                    </a:lnTo>
                    <a:lnTo>
                      <a:pt x="1147610" y="591231"/>
                    </a:lnTo>
                    <a:lnTo>
                      <a:pt x="1150114" y="590777"/>
                    </a:lnTo>
                    <a:lnTo>
                      <a:pt x="1152617" y="590550"/>
                    </a:lnTo>
                    <a:close/>
                    <a:moveTo>
                      <a:pt x="1633857" y="508000"/>
                    </a:moveTo>
                    <a:lnTo>
                      <a:pt x="1707830" y="508000"/>
                    </a:lnTo>
                    <a:lnTo>
                      <a:pt x="1710561" y="508227"/>
                    </a:lnTo>
                    <a:lnTo>
                      <a:pt x="1713065" y="508680"/>
                    </a:lnTo>
                    <a:lnTo>
                      <a:pt x="1715797" y="509814"/>
                    </a:lnTo>
                    <a:lnTo>
                      <a:pt x="1718073" y="510947"/>
                    </a:lnTo>
                    <a:lnTo>
                      <a:pt x="1720349" y="512534"/>
                    </a:lnTo>
                    <a:lnTo>
                      <a:pt x="1722170" y="514575"/>
                    </a:lnTo>
                    <a:lnTo>
                      <a:pt x="1724218" y="516842"/>
                    </a:lnTo>
                    <a:lnTo>
                      <a:pt x="1726039" y="519109"/>
                    </a:lnTo>
                    <a:lnTo>
                      <a:pt x="1727860" y="521829"/>
                    </a:lnTo>
                    <a:lnTo>
                      <a:pt x="1729453" y="524550"/>
                    </a:lnTo>
                    <a:lnTo>
                      <a:pt x="1730591" y="527950"/>
                    </a:lnTo>
                    <a:lnTo>
                      <a:pt x="1731729" y="531124"/>
                    </a:lnTo>
                    <a:lnTo>
                      <a:pt x="1732640" y="534752"/>
                    </a:lnTo>
                    <a:lnTo>
                      <a:pt x="1733095" y="538152"/>
                    </a:lnTo>
                    <a:lnTo>
                      <a:pt x="1733550" y="542006"/>
                    </a:lnTo>
                    <a:lnTo>
                      <a:pt x="1733550" y="545860"/>
                    </a:lnTo>
                    <a:lnTo>
                      <a:pt x="1733550" y="1132128"/>
                    </a:lnTo>
                    <a:lnTo>
                      <a:pt x="1733550" y="1135982"/>
                    </a:lnTo>
                    <a:lnTo>
                      <a:pt x="1733095" y="1139836"/>
                    </a:lnTo>
                    <a:lnTo>
                      <a:pt x="1732640" y="1143463"/>
                    </a:lnTo>
                    <a:lnTo>
                      <a:pt x="1731729" y="1146864"/>
                    </a:lnTo>
                    <a:lnTo>
                      <a:pt x="1730591" y="1150038"/>
                    </a:lnTo>
                    <a:lnTo>
                      <a:pt x="1729453" y="1153438"/>
                    </a:lnTo>
                    <a:lnTo>
                      <a:pt x="1727860" y="1156159"/>
                    </a:lnTo>
                    <a:lnTo>
                      <a:pt x="1726039" y="1158879"/>
                    </a:lnTo>
                    <a:lnTo>
                      <a:pt x="1724218" y="1161373"/>
                    </a:lnTo>
                    <a:lnTo>
                      <a:pt x="1722170" y="1163414"/>
                    </a:lnTo>
                    <a:lnTo>
                      <a:pt x="1720349" y="1165454"/>
                    </a:lnTo>
                    <a:lnTo>
                      <a:pt x="1718073" y="1167041"/>
                    </a:lnTo>
                    <a:lnTo>
                      <a:pt x="1715797" y="1168174"/>
                    </a:lnTo>
                    <a:lnTo>
                      <a:pt x="1713065" y="1169308"/>
                    </a:lnTo>
                    <a:lnTo>
                      <a:pt x="1710561" y="1169761"/>
                    </a:lnTo>
                    <a:lnTo>
                      <a:pt x="1707830" y="1169988"/>
                    </a:lnTo>
                    <a:lnTo>
                      <a:pt x="1633857" y="1169988"/>
                    </a:lnTo>
                    <a:lnTo>
                      <a:pt x="1631353" y="1169761"/>
                    </a:lnTo>
                    <a:lnTo>
                      <a:pt x="1628850" y="1169308"/>
                    </a:lnTo>
                    <a:lnTo>
                      <a:pt x="1626346" y="1168174"/>
                    </a:lnTo>
                    <a:lnTo>
                      <a:pt x="1624070" y="1167041"/>
                    </a:lnTo>
                    <a:lnTo>
                      <a:pt x="1621794" y="1165454"/>
                    </a:lnTo>
                    <a:lnTo>
                      <a:pt x="1619518" y="1163414"/>
                    </a:lnTo>
                    <a:lnTo>
                      <a:pt x="1617469" y="1161373"/>
                    </a:lnTo>
                    <a:lnTo>
                      <a:pt x="1615648" y="1158879"/>
                    </a:lnTo>
                    <a:lnTo>
                      <a:pt x="1614055" y="1156159"/>
                    </a:lnTo>
                    <a:lnTo>
                      <a:pt x="1612689" y="1153438"/>
                    </a:lnTo>
                    <a:lnTo>
                      <a:pt x="1611324" y="1150038"/>
                    </a:lnTo>
                    <a:lnTo>
                      <a:pt x="1610186" y="1146864"/>
                    </a:lnTo>
                    <a:lnTo>
                      <a:pt x="1609275" y="1143463"/>
                    </a:lnTo>
                    <a:lnTo>
                      <a:pt x="1608820" y="1139836"/>
                    </a:lnTo>
                    <a:lnTo>
                      <a:pt x="1608365" y="1135982"/>
                    </a:lnTo>
                    <a:lnTo>
                      <a:pt x="1608137" y="1132128"/>
                    </a:lnTo>
                    <a:lnTo>
                      <a:pt x="1608137" y="545860"/>
                    </a:lnTo>
                    <a:lnTo>
                      <a:pt x="1608365" y="542006"/>
                    </a:lnTo>
                    <a:lnTo>
                      <a:pt x="1608820" y="538152"/>
                    </a:lnTo>
                    <a:lnTo>
                      <a:pt x="1609275" y="534752"/>
                    </a:lnTo>
                    <a:lnTo>
                      <a:pt x="1610186" y="531124"/>
                    </a:lnTo>
                    <a:lnTo>
                      <a:pt x="1611324" y="527950"/>
                    </a:lnTo>
                    <a:lnTo>
                      <a:pt x="1612689" y="524550"/>
                    </a:lnTo>
                    <a:lnTo>
                      <a:pt x="1614055" y="521829"/>
                    </a:lnTo>
                    <a:lnTo>
                      <a:pt x="1615648" y="519109"/>
                    </a:lnTo>
                    <a:lnTo>
                      <a:pt x="1617469" y="516842"/>
                    </a:lnTo>
                    <a:lnTo>
                      <a:pt x="1619518" y="514575"/>
                    </a:lnTo>
                    <a:lnTo>
                      <a:pt x="1621794" y="512534"/>
                    </a:lnTo>
                    <a:lnTo>
                      <a:pt x="1624070" y="510947"/>
                    </a:lnTo>
                    <a:lnTo>
                      <a:pt x="1626346" y="509814"/>
                    </a:lnTo>
                    <a:lnTo>
                      <a:pt x="1628850" y="508680"/>
                    </a:lnTo>
                    <a:lnTo>
                      <a:pt x="1631353" y="508227"/>
                    </a:lnTo>
                    <a:lnTo>
                      <a:pt x="1633857" y="508000"/>
                    </a:lnTo>
                    <a:close/>
                    <a:moveTo>
                      <a:pt x="1501548" y="319088"/>
                    </a:moveTo>
                    <a:lnTo>
                      <a:pt x="1733323" y="319088"/>
                    </a:lnTo>
                    <a:lnTo>
                      <a:pt x="1733323" y="319316"/>
                    </a:lnTo>
                    <a:lnTo>
                      <a:pt x="1733550" y="319316"/>
                    </a:lnTo>
                    <a:lnTo>
                      <a:pt x="1733550" y="464215"/>
                    </a:lnTo>
                    <a:lnTo>
                      <a:pt x="1637620" y="464215"/>
                    </a:lnTo>
                    <a:lnTo>
                      <a:pt x="1637620" y="418038"/>
                    </a:lnTo>
                    <a:lnTo>
                      <a:pt x="1318759" y="617303"/>
                    </a:lnTo>
                    <a:lnTo>
                      <a:pt x="1250723" y="574766"/>
                    </a:lnTo>
                    <a:lnTo>
                      <a:pt x="1253444" y="573174"/>
                    </a:lnTo>
                    <a:lnTo>
                      <a:pt x="1146628" y="506525"/>
                    </a:lnTo>
                    <a:lnTo>
                      <a:pt x="844096" y="695326"/>
                    </a:lnTo>
                    <a:lnTo>
                      <a:pt x="776287" y="653016"/>
                    </a:lnTo>
                    <a:lnTo>
                      <a:pt x="1147082" y="421450"/>
                    </a:lnTo>
                    <a:lnTo>
                      <a:pt x="1215118" y="463533"/>
                    </a:lnTo>
                    <a:lnTo>
                      <a:pt x="1214437" y="464215"/>
                    </a:lnTo>
                    <a:lnTo>
                      <a:pt x="1321253" y="530637"/>
                    </a:lnTo>
                    <a:lnTo>
                      <a:pt x="1564368" y="379141"/>
                    </a:lnTo>
                    <a:lnTo>
                      <a:pt x="1501548" y="379141"/>
                    </a:lnTo>
                    <a:lnTo>
                      <a:pt x="1501548" y="319088"/>
                    </a:lnTo>
                    <a:close/>
                    <a:moveTo>
                      <a:pt x="229507" y="91395"/>
                    </a:moveTo>
                    <a:lnTo>
                      <a:pt x="225651" y="91621"/>
                    </a:lnTo>
                    <a:lnTo>
                      <a:pt x="221796" y="91848"/>
                    </a:lnTo>
                    <a:lnTo>
                      <a:pt x="218394" y="92075"/>
                    </a:lnTo>
                    <a:lnTo>
                      <a:pt x="214539" y="92755"/>
                    </a:lnTo>
                    <a:lnTo>
                      <a:pt x="210910" y="93662"/>
                    </a:lnTo>
                    <a:lnTo>
                      <a:pt x="207509" y="94570"/>
                    </a:lnTo>
                    <a:lnTo>
                      <a:pt x="204107" y="95704"/>
                    </a:lnTo>
                    <a:lnTo>
                      <a:pt x="200705" y="96837"/>
                    </a:lnTo>
                    <a:lnTo>
                      <a:pt x="197303" y="98198"/>
                    </a:lnTo>
                    <a:lnTo>
                      <a:pt x="194355" y="99559"/>
                    </a:lnTo>
                    <a:lnTo>
                      <a:pt x="191407" y="101373"/>
                    </a:lnTo>
                    <a:lnTo>
                      <a:pt x="188232" y="103187"/>
                    </a:lnTo>
                    <a:lnTo>
                      <a:pt x="185284" y="105002"/>
                    </a:lnTo>
                    <a:lnTo>
                      <a:pt x="182562" y="107270"/>
                    </a:lnTo>
                    <a:lnTo>
                      <a:pt x="179614" y="109311"/>
                    </a:lnTo>
                    <a:lnTo>
                      <a:pt x="177119" y="111579"/>
                    </a:lnTo>
                    <a:lnTo>
                      <a:pt x="174851" y="114073"/>
                    </a:lnTo>
                    <a:lnTo>
                      <a:pt x="172357" y="116568"/>
                    </a:lnTo>
                    <a:lnTo>
                      <a:pt x="170316" y="119062"/>
                    </a:lnTo>
                    <a:lnTo>
                      <a:pt x="168275" y="121784"/>
                    </a:lnTo>
                    <a:lnTo>
                      <a:pt x="166460" y="124505"/>
                    </a:lnTo>
                    <a:lnTo>
                      <a:pt x="164646" y="127454"/>
                    </a:lnTo>
                    <a:lnTo>
                      <a:pt x="162832" y="130402"/>
                    </a:lnTo>
                    <a:lnTo>
                      <a:pt x="161471" y="133350"/>
                    </a:lnTo>
                    <a:lnTo>
                      <a:pt x="160110" y="136525"/>
                    </a:lnTo>
                    <a:lnTo>
                      <a:pt x="158976" y="139700"/>
                    </a:lnTo>
                    <a:lnTo>
                      <a:pt x="158069" y="143102"/>
                    </a:lnTo>
                    <a:lnTo>
                      <a:pt x="156935" y="146277"/>
                    </a:lnTo>
                    <a:lnTo>
                      <a:pt x="156482" y="149679"/>
                    </a:lnTo>
                    <a:lnTo>
                      <a:pt x="156028" y="153080"/>
                    </a:lnTo>
                    <a:lnTo>
                      <a:pt x="155801" y="156709"/>
                    </a:lnTo>
                    <a:lnTo>
                      <a:pt x="155801" y="160111"/>
                    </a:lnTo>
                    <a:lnTo>
                      <a:pt x="155801" y="1330098"/>
                    </a:lnTo>
                    <a:lnTo>
                      <a:pt x="155801" y="1333500"/>
                    </a:lnTo>
                    <a:lnTo>
                      <a:pt x="156028" y="1337129"/>
                    </a:lnTo>
                    <a:lnTo>
                      <a:pt x="156482" y="1340531"/>
                    </a:lnTo>
                    <a:lnTo>
                      <a:pt x="156935" y="1343932"/>
                    </a:lnTo>
                    <a:lnTo>
                      <a:pt x="158069" y="1347561"/>
                    </a:lnTo>
                    <a:lnTo>
                      <a:pt x="158976" y="1350509"/>
                    </a:lnTo>
                    <a:lnTo>
                      <a:pt x="160110" y="1353684"/>
                    </a:lnTo>
                    <a:lnTo>
                      <a:pt x="161471" y="1357086"/>
                    </a:lnTo>
                    <a:lnTo>
                      <a:pt x="162832" y="1360034"/>
                    </a:lnTo>
                    <a:lnTo>
                      <a:pt x="164646" y="1362756"/>
                    </a:lnTo>
                    <a:lnTo>
                      <a:pt x="166460" y="1365931"/>
                    </a:lnTo>
                    <a:lnTo>
                      <a:pt x="168275" y="1368652"/>
                    </a:lnTo>
                    <a:lnTo>
                      <a:pt x="170316" y="1371373"/>
                    </a:lnTo>
                    <a:lnTo>
                      <a:pt x="172357" y="1373868"/>
                    </a:lnTo>
                    <a:lnTo>
                      <a:pt x="174851" y="1376590"/>
                    </a:lnTo>
                    <a:lnTo>
                      <a:pt x="177119" y="1378857"/>
                    </a:lnTo>
                    <a:lnTo>
                      <a:pt x="179614" y="1381125"/>
                    </a:lnTo>
                    <a:lnTo>
                      <a:pt x="182562" y="1383393"/>
                    </a:lnTo>
                    <a:lnTo>
                      <a:pt x="185284" y="1385207"/>
                    </a:lnTo>
                    <a:lnTo>
                      <a:pt x="188232" y="1387248"/>
                    </a:lnTo>
                    <a:lnTo>
                      <a:pt x="191407" y="1389063"/>
                    </a:lnTo>
                    <a:lnTo>
                      <a:pt x="194355" y="1390650"/>
                    </a:lnTo>
                    <a:lnTo>
                      <a:pt x="197303" y="1392238"/>
                    </a:lnTo>
                    <a:lnTo>
                      <a:pt x="200705" y="1393598"/>
                    </a:lnTo>
                    <a:lnTo>
                      <a:pt x="204107" y="1394959"/>
                    </a:lnTo>
                    <a:lnTo>
                      <a:pt x="207509" y="1395866"/>
                    </a:lnTo>
                    <a:lnTo>
                      <a:pt x="210910" y="1397000"/>
                    </a:lnTo>
                    <a:lnTo>
                      <a:pt x="214539" y="1397681"/>
                    </a:lnTo>
                    <a:lnTo>
                      <a:pt x="218394" y="1398134"/>
                    </a:lnTo>
                    <a:lnTo>
                      <a:pt x="221796" y="1398588"/>
                    </a:lnTo>
                    <a:lnTo>
                      <a:pt x="225651" y="1399041"/>
                    </a:lnTo>
                    <a:lnTo>
                      <a:pt x="229507" y="1399041"/>
                    </a:lnTo>
                    <a:lnTo>
                      <a:pt x="2280330" y="1399041"/>
                    </a:lnTo>
                    <a:lnTo>
                      <a:pt x="2284186" y="1399041"/>
                    </a:lnTo>
                    <a:lnTo>
                      <a:pt x="2288041" y="1398588"/>
                    </a:lnTo>
                    <a:lnTo>
                      <a:pt x="2291670" y="1398134"/>
                    </a:lnTo>
                    <a:lnTo>
                      <a:pt x="2295298" y="1397681"/>
                    </a:lnTo>
                    <a:lnTo>
                      <a:pt x="2299154" y="1397000"/>
                    </a:lnTo>
                    <a:lnTo>
                      <a:pt x="2302555" y="1395866"/>
                    </a:lnTo>
                    <a:lnTo>
                      <a:pt x="2305957" y="1394959"/>
                    </a:lnTo>
                    <a:lnTo>
                      <a:pt x="2309359" y="1393598"/>
                    </a:lnTo>
                    <a:lnTo>
                      <a:pt x="2312534" y="1392238"/>
                    </a:lnTo>
                    <a:lnTo>
                      <a:pt x="2315709" y="1390650"/>
                    </a:lnTo>
                    <a:lnTo>
                      <a:pt x="2318884" y="1389063"/>
                    </a:lnTo>
                    <a:lnTo>
                      <a:pt x="2321832" y="1387248"/>
                    </a:lnTo>
                    <a:lnTo>
                      <a:pt x="2324780" y="1385207"/>
                    </a:lnTo>
                    <a:lnTo>
                      <a:pt x="2327502" y="1383393"/>
                    </a:lnTo>
                    <a:lnTo>
                      <a:pt x="2330223" y="1381125"/>
                    </a:lnTo>
                    <a:lnTo>
                      <a:pt x="2332945" y="1378857"/>
                    </a:lnTo>
                    <a:lnTo>
                      <a:pt x="2335213" y="1376590"/>
                    </a:lnTo>
                    <a:lnTo>
                      <a:pt x="2337707" y="1373868"/>
                    </a:lnTo>
                    <a:lnTo>
                      <a:pt x="2339748" y="1371373"/>
                    </a:lnTo>
                    <a:lnTo>
                      <a:pt x="2341789" y="1368652"/>
                    </a:lnTo>
                    <a:lnTo>
                      <a:pt x="2343830" y="1365931"/>
                    </a:lnTo>
                    <a:lnTo>
                      <a:pt x="2345418" y="1362756"/>
                    </a:lnTo>
                    <a:lnTo>
                      <a:pt x="2347232" y="1360034"/>
                    </a:lnTo>
                    <a:lnTo>
                      <a:pt x="2348593" y="1357086"/>
                    </a:lnTo>
                    <a:lnTo>
                      <a:pt x="2350180" y="1353684"/>
                    </a:lnTo>
                    <a:lnTo>
                      <a:pt x="2351088" y="1350509"/>
                    </a:lnTo>
                    <a:lnTo>
                      <a:pt x="2351995" y="1347561"/>
                    </a:lnTo>
                    <a:lnTo>
                      <a:pt x="2352902" y="1343932"/>
                    </a:lnTo>
                    <a:lnTo>
                      <a:pt x="2353582" y="1340531"/>
                    </a:lnTo>
                    <a:lnTo>
                      <a:pt x="2354036" y="1337129"/>
                    </a:lnTo>
                    <a:lnTo>
                      <a:pt x="2354263" y="1333500"/>
                    </a:lnTo>
                    <a:lnTo>
                      <a:pt x="2354263" y="1330098"/>
                    </a:lnTo>
                    <a:lnTo>
                      <a:pt x="2354263" y="160111"/>
                    </a:lnTo>
                    <a:lnTo>
                      <a:pt x="2354263" y="156709"/>
                    </a:lnTo>
                    <a:lnTo>
                      <a:pt x="2354036" y="153080"/>
                    </a:lnTo>
                    <a:lnTo>
                      <a:pt x="2353582" y="149679"/>
                    </a:lnTo>
                    <a:lnTo>
                      <a:pt x="2352902" y="146277"/>
                    </a:lnTo>
                    <a:lnTo>
                      <a:pt x="2351995" y="143102"/>
                    </a:lnTo>
                    <a:lnTo>
                      <a:pt x="2351088" y="139700"/>
                    </a:lnTo>
                    <a:lnTo>
                      <a:pt x="2350180" y="136525"/>
                    </a:lnTo>
                    <a:lnTo>
                      <a:pt x="2348593" y="133350"/>
                    </a:lnTo>
                    <a:lnTo>
                      <a:pt x="2347232" y="130402"/>
                    </a:lnTo>
                    <a:lnTo>
                      <a:pt x="2345418" y="127454"/>
                    </a:lnTo>
                    <a:lnTo>
                      <a:pt x="2343830" y="124505"/>
                    </a:lnTo>
                    <a:lnTo>
                      <a:pt x="2341789" y="121784"/>
                    </a:lnTo>
                    <a:lnTo>
                      <a:pt x="2339748" y="119062"/>
                    </a:lnTo>
                    <a:lnTo>
                      <a:pt x="2337707" y="116568"/>
                    </a:lnTo>
                    <a:lnTo>
                      <a:pt x="2335213" y="114073"/>
                    </a:lnTo>
                    <a:lnTo>
                      <a:pt x="2332945" y="111579"/>
                    </a:lnTo>
                    <a:lnTo>
                      <a:pt x="2330223" y="109311"/>
                    </a:lnTo>
                    <a:lnTo>
                      <a:pt x="2327502" y="107270"/>
                    </a:lnTo>
                    <a:lnTo>
                      <a:pt x="2324780" y="105002"/>
                    </a:lnTo>
                    <a:lnTo>
                      <a:pt x="2321832" y="103187"/>
                    </a:lnTo>
                    <a:lnTo>
                      <a:pt x="2318884" y="101373"/>
                    </a:lnTo>
                    <a:lnTo>
                      <a:pt x="2315709" y="99559"/>
                    </a:lnTo>
                    <a:lnTo>
                      <a:pt x="2312534" y="98198"/>
                    </a:lnTo>
                    <a:lnTo>
                      <a:pt x="2309359" y="96837"/>
                    </a:lnTo>
                    <a:lnTo>
                      <a:pt x="2305957" y="95704"/>
                    </a:lnTo>
                    <a:lnTo>
                      <a:pt x="2302555" y="94570"/>
                    </a:lnTo>
                    <a:lnTo>
                      <a:pt x="2299154" y="93662"/>
                    </a:lnTo>
                    <a:lnTo>
                      <a:pt x="2295298" y="92755"/>
                    </a:lnTo>
                    <a:lnTo>
                      <a:pt x="2291670" y="92075"/>
                    </a:lnTo>
                    <a:lnTo>
                      <a:pt x="2288041" y="91848"/>
                    </a:lnTo>
                    <a:lnTo>
                      <a:pt x="2284186" y="91621"/>
                    </a:lnTo>
                    <a:lnTo>
                      <a:pt x="2280330" y="91395"/>
                    </a:lnTo>
                    <a:lnTo>
                      <a:pt x="229507" y="91395"/>
                    </a:lnTo>
                    <a:close/>
                    <a:moveTo>
                      <a:pt x="81642" y="0"/>
                    </a:moveTo>
                    <a:lnTo>
                      <a:pt x="86178" y="0"/>
                    </a:lnTo>
                    <a:lnTo>
                      <a:pt x="2424113" y="0"/>
                    </a:lnTo>
                    <a:lnTo>
                      <a:pt x="2428648" y="0"/>
                    </a:lnTo>
                    <a:lnTo>
                      <a:pt x="2432730" y="227"/>
                    </a:lnTo>
                    <a:lnTo>
                      <a:pt x="2436813" y="680"/>
                    </a:lnTo>
                    <a:lnTo>
                      <a:pt x="2441122" y="1361"/>
                    </a:lnTo>
                    <a:lnTo>
                      <a:pt x="2445204" y="2268"/>
                    </a:lnTo>
                    <a:lnTo>
                      <a:pt x="2449286" y="3402"/>
                    </a:lnTo>
                    <a:lnTo>
                      <a:pt x="2452914" y="4536"/>
                    </a:lnTo>
                    <a:lnTo>
                      <a:pt x="2456770" y="5896"/>
                    </a:lnTo>
                    <a:lnTo>
                      <a:pt x="2460625" y="7484"/>
                    </a:lnTo>
                    <a:lnTo>
                      <a:pt x="2464480" y="9298"/>
                    </a:lnTo>
                    <a:lnTo>
                      <a:pt x="2467882" y="11339"/>
                    </a:lnTo>
                    <a:lnTo>
                      <a:pt x="2471284" y="13380"/>
                    </a:lnTo>
                    <a:lnTo>
                      <a:pt x="2474459" y="15421"/>
                    </a:lnTo>
                    <a:lnTo>
                      <a:pt x="2477861" y="17916"/>
                    </a:lnTo>
                    <a:lnTo>
                      <a:pt x="2480809" y="20184"/>
                    </a:lnTo>
                    <a:lnTo>
                      <a:pt x="2483757" y="22905"/>
                    </a:lnTo>
                    <a:lnTo>
                      <a:pt x="2486479" y="25400"/>
                    </a:lnTo>
                    <a:lnTo>
                      <a:pt x="2489200" y="28348"/>
                    </a:lnTo>
                    <a:lnTo>
                      <a:pt x="2491695" y="31296"/>
                    </a:lnTo>
                    <a:lnTo>
                      <a:pt x="2493963" y="34471"/>
                    </a:lnTo>
                    <a:lnTo>
                      <a:pt x="2496230" y="37646"/>
                    </a:lnTo>
                    <a:lnTo>
                      <a:pt x="2498272" y="40821"/>
                    </a:lnTo>
                    <a:lnTo>
                      <a:pt x="2499859" y="44450"/>
                    </a:lnTo>
                    <a:lnTo>
                      <a:pt x="2501673" y="47625"/>
                    </a:lnTo>
                    <a:lnTo>
                      <a:pt x="2503261" y="51480"/>
                    </a:lnTo>
                    <a:lnTo>
                      <a:pt x="2504395" y="54882"/>
                    </a:lnTo>
                    <a:lnTo>
                      <a:pt x="2505755" y="58737"/>
                    </a:lnTo>
                    <a:lnTo>
                      <a:pt x="2506663" y="62593"/>
                    </a:lnTo>
                    <a:lnTo>
                      <a:pt x="2507343" y="66221"/>
                    </a:lnTo>
                    <a:lnTo>
                      <a:pt x="2508023" y="70304"/>
                    </a:lnTo>
                    <a:lnTo>
                      <a:pt x="2508250" y="74159"/>
                    </a:lnTo>
                    <a:lnTo>
                      <a:pt x="2508250" y="78241"/>
                    </a:lnTo>
                    <a:lnTo>
                      <a:pt x="2508250" y="1411968"/>
                    </a:lnTo>
                    <a:lnTo>
                      <a:pt x="2508250" y="1416050"/>
                    </a:lnTo>
                    <a:lnTo>
                      <a:pt x="2508023" y="1420132"/>
                    </a:lnTo>
                    <a:lnTo>
                      <a:pt x="2507343" y="1423988"/>
                    </a:lnTo>
                    <a:lnTo>
                      <a:pt x="2506663" y="1427616"/>
                    </a:lnTo>
                    <a:lnTo>
                      <a:pt x="2505755" y="1431472"/>
                    </a:lnTo>
                    <a:lnTo>
                      <a:pt x="2504395" y="1435327"/>
                    </a:lnTo>
                    <a:lnTo>
                      <a:pt x="2503261" y="1439182"/>
                    </a:lnTo>
                    <a:lnTo>
                      <a:pt x="2501673" y="1442584"/>
                    </a:lnTo>
                    <a:lnTo>
                      <a:pt x="2499859" y="1446213"/>
                    </a:lnTo>
                    <a:lnTo>
                      <a:pt x="2498272" y="1449388"/>
                    </a:lnTo>
                    <a:lnTo>
                      <a:pt x="2496230" y="1452790"/>
                    </a:lnTo>
                    <a:lnTo>
                      <a:pt x="2493963" y="1455965"/>
                    </a:lnTo>
                    <a:lnTo>
                      <a:pt x="2491695" y="1458913"/>
                    </a:lnTo>
                    <a:lnTo>
                      <a:pt x="2489200" y="1462088"/>
                    </a:lnTo>
                    <a:lnTo>
                      <a:pt x="2486479" y="1464809"/>
                    </a:lnTo>
                    <a:lnTo>
                      <a:pt x="2483757" y="1467531"/>
                    </a:lnTo>
                    <a:lnTo>
                      <a:pt x="2480809" y="1470025"/>
                    </a:lnTo>
                    <a:lnTo>
                      <a:pt x="2477861" y="1472747"/>
                    </a:lnTo>
                    <a:lnTo>
                      <a:pt x="2474459" y="1475015"/>
                    </a:lnTo>
                    <a:lnTo>
                      <a:pt x="2471284" y="1477282"/>
                    </a:lnTo>
                    <a:lnTo>
                      <a:pt x="2467882" y="1479097"/>
                    </a:lnTo>
                    <a:lnTo>
                      <a:pt x="2464480" y="1480911"/>
                    </a:lnTo>
                    <a:lnTo>
                      <a:pt x="2460625" y="1482725"/>
                    </a:lnTo>
                    <a:lnTo>
                      <a:pt x="2456770" y="1484313"/>
                    </a:lnTo>
                    <a:lnTo>
                      <a:pt x="2452914" y="1485674"/>
                    </a:lnTo>
                    <a:lnTo>
                      <a:pt x="2449286" y="1487034"/>
                    </a:lnTo>
                    <a:lnTo>
                      <a:pt x="2445204" y="1487941"/>
                    </a:lnTo>
                    <a:lnTo>
                      <a:pt x="2441122" y="1488849"/>
                    </a:lnTo>
                    <a:lnTo>
                      <a:pt x="2436813" y="1489529"/>
                    </a:lnTo>
                    <a:lnTo>
                      <a:pt x="2432730" y="1489982"/>
                    </a:lnTo>
                    <a:lnTo>
                      <a:pt x="2428648" y="1490209"/>
                    </a:lnTo>
                    <a:lnTo>
                      <a:pt x="2424113" y="1490663"/>
                    </a:lnTo>
                    <a:lnTo>
                      <a:pt x="86178" y="1490663"/>
                    </a:lnTo>
                    <a:lnTo>
                      <a:pt x="81642" y="1490209"/>
                    </a:lnTo>
                    <a:lnTo>
                      <a:pt x="77333" y="1489982"/>
                    </a:lnTo>
                    <a:lnTo>
                      <a:pt x="73251" y="1489529"/>
                    </a:lnTo>
                    <a:lnTo>
                      <a:pt x="68942" y="1488849"/>
                    </a:lnTo>
                    <a:lnTo>
                      <a:pt x="64860" y="1487941"/>
                    </a:lnTo>
                    <a:lnTo>
                      <a:pt x="60778" y="1487034"/>
                    </a:lnTo>
                    <a:lnTo>
                      <a:pt x="57150" y="1485674"/>
                    </a:lnTo>
                    <a:lnTo>
                      <a:pt x="53294" y="1484313"/>
                    </a:lnTo>
                    <a:lnTo>
                      <a:pt x="49439" y="1482725"/>
                    </a:lnTo>
                    <a:lnTo>
                      <a:pt x="45810" y="1480911"/>
                    </a:lnTo>
                    <a:lnTo>
                      <a:pt x="42182" y="1479097"/>
                    </a:lnTo>
                    <a:lnTo>
                      <a:pt x="39007" y="1477282"/>
                    </a:lnTo>
                    <a:lnTo>
                      <a:pt x="35605" y="1475015"/>
                    </a:lnTo>
                    <a:lnTo>
                      <a:pt x="32430" y="1472747"/>
                    </a:lnTo>
                    <a:lnTo>
                      <a:pt x="29255" y="1470025"/>
                    </a:lnTo>
                    <a:lnTo>
                      <a:pt x="26307" y="1467531"/>
                    </a:lnTo>
                    <a:lnTo>
                      <a:pt x="23585" y="1464809"/>
                    </a:lnTo>
                    <a:lnTo>
                      <a:pt x="21091" y="1462088"/>
                    </a:lnTo>
                    <a:lnTo>
                      <a:pt x="18596" y="1458913"/>
                    </a:lnTo>
                    <a:lnTo>
                      <a:pt x="16101" y="1455965"/>
                    </a:lnTo>
                    <a:lnTo>
                      <a:pt x="13833" y="1452790"/>
                    </a:lnTo>
                    <a:lnTo>
                      <a:pt x="12019" y="1449388"/>
                    </a:lnTo>
                    <a:lnTo>
                      <a:pt x="9978" y="1446213"/>
                    </a:lnTo>
                    <a:lnTo>
                      <a:pt x="8391" y="1442584"/>
                    </a:lnTo>
                    <a:lnTo>
                      <a:pt x="6803" y="1439182"/>
                    </a:lnTo>
                    <a:lnTo>
                      <a:pt x="5442" y="1435327"/>
                    </a:lnTo>
                    <a:lnTo>
                      <a:pt x="4308" y="1431472"/>
                    </a:lnTo>
                    <a:lnTo>
                      <a:pt x="3401" y="1427616"/>
                    </a:lnTo>
                    <a:lnTo>
                      <a:pt x="2494" y="1423988"/>
                    </a:lnTo>
                    <a:lnTo>
                      <a:pt x="2041" y="1420132"/>
                    </a:lnTo>
                    <a:lnTo>
                      <a:pt x="1814" y="1416050"/>
                    </a:lnTo>
                    <a:lnTo>
                      <a:pt x="1587" y="1411968"/>
                    </a:lnTo>
                    <a:lnTo>
                      <a:pt x="1587" y="78241"/>
                    </a:lnTo>
                    <a:lnTo>
                      <a:pt x="1814" y="74159"/>
                    </a:lnTo>
                    <a:lnTo>
                      <a:pt x="2041" y="70304"/>
                    </a:lnTo>
                    <a:lnTo>
                      <a:pt x="2494" y="66221"/>
                    </a:lnTo>
                    <a:lnTo>
                      <a:pt x="3401" y="62593"/>
                    </a:lnTo>
                    <a:lnTo>
                      <a:pt x="4308" y="58737"/>
                    </a:lnTo>
                    <a:lnTo>
                      <a:pt x="5442" y="54882"/>
                    </a:lnTo>
                    <a:lnTo>
                      <a:pt x="6803" y="51480"/>
                    </a:lnTo>
                    <a:lnTo>
                      <a:pt x="8391" y="47625"/>
                    </a:lnTo>
                    <a:lnTo>
                      <a:pt x="9978" y="44450"/>
                    </a:lnTo>
                    <a:lnTo>
                      <a:pt x="12019" y="40821"/>
                    </a:lnTo>
                    <a:lnTo>
                      <a:pt x="13833" y="37646"/>
                    </a:lnTo>
                    <a:lnTo>
                      <a:pt x="16101" y="34471"/>
                    </a:lnTo>
                    <a:lnTo>
                      <a:pt x="18596" y="31296"/>
                    </a:lnTo>
                    <a:lnTo>
                      <a:pt x="21091" y="28348"/>
                    </a:lnTo>
                    <a:lnTo>
                      <a:pt x="23585" y="25400"/>
                    </a:lnTo>
                    <a:lnTo>
                      <a:pt x="26307" y="22905"/>
                    </a:lnTo>
                    <a:lnTo>
                      <a:pt x="29255" y="20184"/>
                    </a:lnTo>
                    <a:lnTo>
                      <a:pt x="32430" y="17916"/>
                    </a:lnTo>
                    <a:lnTo>
                      <a:pt x="35605" y="15421"/>
                    </a:lnTo>
                    <a:lnTo>
                      <a:pt x="39007" y="13380"/>
                    </a:lnTo>
                    <a:lnTo>
                      <a:pt x="42182" y="11339"/>
                    </a:lnTo>
                    <a:lnTo>
                      <a:pt x="45810" y="9298"/>
                    </a:lnTo>
                    <a:lnTo>
                      <a:pt x="49439" y="7484"/>
                    </a:lnTo>
                    <a:lnTo>
                      <a:pt x="53294" y="5896"/>
                    </a:lnTo>
                    <a:lnTo>
                      <a:pt x="57150" y="4536"/>
                    </a:lnTo>
                    <a:lnTo>
                      <a:pt x="60778" y="3402"/>
                    </a:lnTo>
                    <a:lnTo>
                      <a:pt x="64860" y="2268"/>
                    </a:lnTo>
                    <a:lnTo>
                      <a:pt x="68942" y="1361"/>
                    </a:lnTo>
                    <a:lnTo>
                      <a:pt x="73251" y="680"/>
                    </a:lnTo>
                    <a:lnTo>
                      <a:pt x="77333" y="227"/>
                    </a:lnTo>
                    <a:lnTo>
                      <a:pt x="816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Ins="48218" bIns="96435" anchor="b"/>
              <a:lstStyle/>
              <a:p>
                <a:pPr algn="ctr" defTabSz="964009">
                  <a:defRPr/>
                </a:pPr>
                <a:endParaRPr lang="zh-CN" altLang="en-US" sz="2002" spc="-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6" name="MH_Text_2"/>
            <p:cNvSpPr/>
            <p:nvPr>
              <p:custDataLst>
                <p:tags r:id="rId18"/>
              </p:custDataLst>
            </p:nvPr>
          </p:nvSpPr>
          <p:spPr>
            <a:xfrm>
              <a:off x="8043934" y="1920477"/>
              <a:ext cx="2705921" cy="7080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數據呈現方案</a:t>
              </a:r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DATA PRESENTATION SCHEME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90357" y="3871069"/>
            <a:ext cx="5723594" cy="897384"/>
            <a:chOff x="5890357" y="3871069"/>
            <a:chExt cx="5723594" cy="897384"/>
          </a:xfrm>
        </p:grpSpPr>
        <p:sp>
          <p:nvSpPr>
            <p:cNvPr id="48" name="MH_SubTitle_2"/>
            <p:cNvSpPr/>
            <p:nvPr>
              <p:custDataLst>
                <p:tags r:id="rId14"/>
              </p:custDataLst>
            </p:nvPr>
          </p:nvSpPr>
          <p:spPr bwMode="auto">
            <a:xfrm>
              <a:off x="6612037" y="3912908"/>
              <a:ext cx="5001914" cy="783537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MH_Text_4"/>
            <p:cNvSpPr/>
            <p:nvPr>
              <p:custDataLst>
                <p:tags r:id="rId15"/>
              </p:custDataLst>
            </p:nvPr>
          </p:nvSpPr>
          <p:spPr>
            <a:xfrm>
              <a:off x="7971926" y="3981446"/>
              <a:ext cx="2705921" cy="64645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智能化運作平台</a:t>
              </a:r>
              <a:endPara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HR INTELLIGENT ECOLOGY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890357" y="3871069"/>
              <a:ext cx="899058" cy="897384"/>
              <a:chOff x="5890357" y="3871069"/>
              <a:chExt cx="899058" cy="897384"/>
            </a:xfrm>
          </p:grpSpPr>
          <p:sp>
            <p:nvSpPr>
              <p:cNvPr id="50" name="MH_Other_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890357" y="3871069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2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145"/>
              <p:cNvSpPr>
                <a:spLocks/>
              </p:cNvSpPr>
              <p:nvPr/>
            </p:nvSpPr>
            <p:spPr bwMode="auto">
              <a:xfrm>
                <a:off x="6100191" y="4105882"/>
                <a:ext cx="461064" cy="397586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16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853311" y="791309"/>
            <a:ext cx="5734669" cy="897384"/>
            <a:chOff x="5853311" y="791309"/>
            <a:chExt cx="5734669" cy="897384"/>
          </a:xfrm>
        </p:grpSpPr>
        <p:sp>
          <p:nvSpPr>
            <p:cNvPr id="28" name="MH_SubTitle_1"/>
            <p:cNvSpPr/>
            <p:nvPr>
              <p:custDataLst>
                <p:tags r:id="rId11"/>
              </p:custDataLst>
            </p:nvPr>
          </p:nvSpPr>
          <p:spPr bwMode="auto">
            <a:xfrm>
              <a:off x="6651127" y="900381"/>
              <a:ext cx="4936853" cy="735574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MH_Text_1"/>
            <p:cNvSpPr/>
            <p:nvPr>
              <p:custDataLst>
                <p:tags r:id="rId12"/>
              </p:custDataLst>
            </p:nvPr>
          </p:nvSpPr>
          <p:spPr>
            <a:xfrm>
              <a:off x="8022490" y="936226"/>
              <a:ext cx="2705921" cy="7080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基礎建置方案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FOUNDATION BUILDING PLAN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853311" y="791309"/>
              <a:ext cx="899058" cy="897384"/>
              <a:chOff x="5853311" y="791309"/>
              <a:chExt cx="899058" cy="897384"/>
            </a:xfrm>
          </p:grpSpPr>
          <p:sp>
            <p:nvSpPr>
              <p:cNvPr id="30" name="MH_Other_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5853311" y="791309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149"/>
              <p:cNvSpPr>
                <a:spLocks noEditPoints="1"/>
              </p:cNvSpPr>
              <p:nvPr/>
            </p:nvSpPr>
            <p:spPr bwMode="auto">
              <a:xfrm>
                <a:off x="6066774" y="1060052"/>
                <a:ext cx="472131" cy="359897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889234" y="2790949"/>
            <a:ext cx="5693018" cy="897384"/>
            <a:chOff x="5889234" y="2790949"/>
            <a:chExt cx="5693018" cy="897384"/>
          </a:xfrm>
        </p:grpSpPr>
        <p:sp>
          <p:nvSpPr>
            <p:cNvPr id="46" name="MH_SubTitle_1"/>
            <p:cNvSpPr/>
            <p:nvPr>
              <p:custDataLst>
                <p:tags r:id="rId8"/>
              </p:custDataLst>
            </p:nvPr>
          </p:nvSpPr>
          <p:spPr bwMode="auto">
            <a:xfrm>
              <a:off x="6645399" y="2900021"/>
              <a:ext cx="4936853" cy="735574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MH_Text_3"/>
            <p:cNvSpPr/>
            <p:nvPr>
              <p:custDataLst>
                <p:tags r:id="rId9"/>
              </p:custDataLst>
            </p:nvPr>
          </p:nvSpPr>
          <p:spPr>
            <a:xfrm>
              <a:off x="7971925" y="2943853"/>
              <a:ext cx="2705921" cy="7080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數據智能分析</a:t>
              </a:r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INTELLIGENT DATA ANALYSIS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5889234" y="2790949"/>
              <a:ext cx="899058" cy="897384"/>
              <a:chOff x="5889234" y="2790949"/>
              <a:chExt cx="899058" cy="897384"/>
            </a:xfrm>
          </p:grpSpPr>
          <p:sp>
            <p:nvSpPr>
              <p:cNvPr id="47" name="MH_Other_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5889234" y="2790949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156"/>
              <p:cNvSpPr>
                <a:spLocks noEditPoints="1"/>
              </p:cNvSpPr>
              <p:nvPr/>
            </p:nvSpPr>
            <p:spPr bwMode="auto">
              <a:xfrm>
                <a:off x="6150982" y="3004615"/>
                <a:ext cx="447731" cy="526386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25319" y="4879181"/>
            <a:ext cx="5688632" cy="897384"/>
            <a:chOff x="5925319" y="4879181"/>
            <a:chExt cx="5688632" cy="897384"/>
          </a:xfrm>
        </p:grpSpPr>
        <p:sp>
          <p:nvSpPr>
            <p:cNvPr id="54" name="MH_SubTitle_1"/>
            <p:cNvSpPr/>
            <p:nvPr>
              <p:custDataLst>
                <p:tags r:id="rId5"/>
              </p:custDataLst>
            </p:nvPr>
          </p:nvSpPr>
          <p:spPr bwMode="auto">
            <a:xfrm>
              <a:off x="6677098" y="4976887"/>
              <a:ext cx="4936853" cy="735574"/>
            </a:xfrm>
            <a:prstGeom prst="homePlat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05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MH_Text_3"/>
            <p:cNvSpPr/>
            <p:nvPr>
              <p:custDataLst>
                <p:tags r:id="rId6"/>
              </p:custDataLst>
            </p:nvPr>
          </p:nvSpPr>
          <p:spPr>
            <a:xfrm>
              <a:off x="7924775" y="5004447"/>
              <a:ext cx="3578065" cy="70801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智能生態構想</a:t>
              </a:r>
              <a:endPara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/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IDEA OF INTELLIGENT ECOLOGY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25319" y="4879181"/>
              <a:ext cx="899058" cy="897384"/>
              <a:chOff x="5925319" y="4879181"/>
              <a:chExt cx="899058" cy="897384"/>
            </a:xfrm>
          </p:grpSpPr>
          <p:sp>
            <p:nvSpPr>
              <p:cNvPr id="55" name="MH_Other_1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5925319" y="4879181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138"/>
              <p:cNvSpPr>
                <a:spLocks noEditPoints="1"/>
              </p:cNvSpPr>
              <p:nvPr/>
            </p:nvSpPr>
            <p:spPr bwMode="auto">
              <a:xfrm>
                <a:off x="6199373" y="5096772"/>
                <a:ext cx="337311" cy="425042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139"/>
              <p:cNvSpPr>
                <a:spLocks noEditPoints="1"/>
              </p:cNvSpPr>
              <p:nvPr/>
            </p:nvSpPr>
            <p:spPr bwMode="auto">
              <a:xfrm>
                <a:off x="6285591" y="5125512"/>
                <a:ext cx="208740" cy="204202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79405" tIns="39702" rIns="79405" bIns="3970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962365" y="6031309"/>
            <a:ext cx="5684948" cy="897384"/>
            <a:chOff x="5962365" y="6031309"/>
            <a:chExt cx="5684948" cy="897384"/>
          </a:xfrm>
        </p:grpSpPr>
        <p:sp>
          <p:nvSpPr>
            <p:cNvPr id="56" name="MH_SubTitle_2"/>
            <p:cNvSpPr/>
            <p:nvPr>
              <p:custDataLst>
                <p:tags r:id="rId2"/>
              </p:custDataLst>
            </p:nvPr>
          </p:nvSpPr>
          <p:spPr bwMode="auto">
            <a:xfrm>
              <a:off x="6645399" y="6061624"/>
              <a:ext cx="5001914" cy="783537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63500" algn="l" rotWithShape="0">
                <a:prstClr val="black">
                  <a:alpha val="40000"/>
                </a:prstClr>
              </a:outerShdw>
            </a:effectLst>
          </p:spPr>
          <p:txBody>
            <a:bodyPr lIns="578612" tIns="48192" rIns="96378" bIns="77103" anchor="ctr"/>
            <a:lstStyle/>
            <a:p>
              <a:pPr defTabSz="963759">
                <a:defRPr/>
              </a:pPr>
              <a:r>
                <a:rPr lang="da-DK" sz="2531" kern="0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06</a:t>
              </a:r>
              <a:endParaRPr lang="en-US" sz="2531" kern="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MH_Text_4"/>
            <p:cNvSpPr/>
            <p:nvPr>
              <p:custDataLst>
                <p:tags r:id="rId3"/>
              </p:custDataLst>
            </p:nvPr>
          </p:nvSpPr>
          <p:spPr>
            <a:xfrm>
              <a:off x="7941543" y="6062349"/>
              <a:ext cx="2705921" cy="7081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lvl="0"/>
              <a:r>
                <a:rPr lang="zh-CN" altLang="en-US" sz="32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收益成本分析</a:t>
              </a:r>
              <a:r>
                <a:rPr lang="en-US" altLang="zh-CN" sz="140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COST BENEFIT ANALYSIS</a:t>
              </a:r>
              <a:endPara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5962365" y="6031309"/>
              <a:ext cx="899058" cy="897384"/>
              <a:chOff x="5962365" y="6031309"/>
              <a:chExt cx="899058" cy="897384"/>
            </a:xfrm>
          </p:grpSpPr>
          <p:sp>
            <p:nvSpPr>
              <p:cNvPr id="58" name="MH_Other_3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5962365" y="6031309"/>
                <a:ext cx="899058" cy="897384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chemeClr val="accent2"/>
                </a:solidFill>
                <a:headEnd type="none" w="med" len="med"/>
                <a:tailEnd type="none" w="med" len="med"/>
              </a:ln>
              <a:effectLst>
                <a:outerShdw blurRad="190500" dist="635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92871" tIns="154297" rIns="192871" bIns="154297"/>
              <a:lstStyle/>
              <a:p>
                <a:pPr algn="ctr" defTabSz="983385">
                  <a:lnSpc>
                    <a:spcPct val="90000"/>
                  </a:lnSpc>
                  <a:defRPr/>
                </a:pPr>
                <a:endParaRPr lang="en-US" sz="253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Segoe UI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19"/>
              <p:cNvSpPr>
                <a:spLocks noEditPoints="1"/>
              </p:cNvSpPr>
              <p:nvPr/>
            </p:nvSpPr>
            <p:spPr bwMode="auto">
              <a:xfrm>
                <a:off x="6219131" y="6279083"/>
                <a:ext cx="392906" cy="401836"/>
              </a:xfrm>
              <a:custGeom>
                <a:avLst/>
                <a:gdLst>
                  <a:gd name="T0" fmla="*/ 130 w 136"/>
                  <a:gd name="T1" fmla="*/ 33 h 140"/>
                  <a:gd name="T2" fmla="*/ 100 w 136"/>
                  <a:gd name="T3" fmla="*/ 33 h 140"/>
                  <a:gd name="T4" fmla="*/ 100 w 136"/>
                  <a:gd name="T5" fmla="*/ 6 h 140"/>
                  <a:gd name="T6" fmla="*/ 94 w 136"/>
                  <a:gd name="T7" fmla="*/ 0 h 140"/>
                  <a:gd name="T8" fmla="*/ 6 w 136"/>
                  <a:gd name="T9" fmla="*/ 0 h 140"/>
                  <a:gd name="T10" fmla="*/ 0 w 136"/>
                  <a:gd name="T11" fmla="*/ 6 h 140"/>
                  <a:gd name="T12" fmla="*/ 0 w 136"/>
                  <a:gd name="T13" fmla="*/ 35 h 140"/>
                  <a:gd name="T14" fmla="*/ 0 w 136"/>
                  <a:gd name="T15" fmla="*/ 104 h 140"/>
                  <a:gd name="T16" fmla="*/ 0 w 136"/>
                  <a:gd name="T17" fmla="*/ 134 h 140"/>
                  <a:gd name="T18" fmla="*/ 6 w 136"/>
                  <a:gd name="T19" fmla="*/ 140 h 140"/>
                  <a:gd name="T20" fmla="*/ 94 w 136"/>
                  <a:gd name="T21" fmla="*/ 140 h 140"/>
                  <a:gd name="T22" fmla="*/ 130 w 136"/>
                  <a:gd name="T23" fmla="*/ 140 h 140"/>
                  <a:gd name="T24" fmla="*/ 136 w 136"/>
                  <a:gd name="T25" fmla="*/ 134 h 140"/>
                  <a:gd name="T26" fmla="*/ 136 w 136"/>
                  <a:gd name="T27" fmla="*/ 39 h 140"/>
                  <a:gd name="T28" fmla="*/ 130 w 136"/>
                  <a:gd name="T29" fmla="*/ 33 h 140"/>
                  <a:gd name="T30" fmla="*/ 88 w 136"/>
                  <a:gd name="T31" fmla="*/ 128 h 140"/>
                  <a:gd name="T32" fmla="*/ 72 w 136"/>
                  <a:gd name="T33" fmla="*/ 128 h 140"/>
                  <a:gd name="T34" fmla="*/ 72 w 136"/>
                  <a:gd name="T35" fmla="*/ 110 h 140"/>
                  <a:gd name="T36" fmla="*/ 88 w 136"/>
                  <a:gd name="T37" fmla="*/ 110 h 140"/>
                  <a:gd name="T38" fmla="*/ 88 w 136"/>
                  <a:gd name="T39" fmla="*/ 128 h 140"/>
                  <a:gd name="T40" fmla="*/ 60 w 136"/>
                  <a:gd name="T41" fmla="*/ 110 h 140"/>
                  <a:gd name="T42" fmla="*/ 60 w 136"/>
                  <a:gd name="T43" fmla="*/ 128 h 140"/>
                  <a:gd name="T44" fmla="*/ 39 w 136"/>
                  <a:gd name="T45" fmla="*/ 128 h 140"/>
                  <a:gd name="T46" fmla="*/ 39 w 136"/>
                  <a:gd name="T47" fmla="*/ 110 h 140"/>
                  <a:gd name="T48" fmla="*/ 60 w 136"/>
                  <a:gd name="T49" fmla="*/ 110 h 140"/>
                  <a:gd name="T50" fmla="*/ 12 w 136"/>
                  <a:gd name="T51" fmla="*/ 98 h 140"/>
                  <a:gd name="T52" fmla="*/ 12 w 136"/>
                  <a:gd name="T53" fmla="*/ 41 h 140"/>
                  <a:gd name="T54" fmla="*/ 88 w 136"/>
                  <a:gd name="T55" fmla="*/ 41 h 140"/>
                  <a:gd name="T56" fmla="*/ 88 w 136"/>
                  <a:gd name="T57" fmla="*/ 98 h 140"/>
                  <a:gd name="T58" fmla="*/ 12 w 136"/>
                  <a:gd name="T59" fmla="*/ 98 h 140"/>
                  <a:gd name="T60" fmla="*/ 39 w 136"/>
                  <a:gd name="T61" fmla="*/ 29 h 140"/>
                  <a:gd name="T62" fmla="*/ 39 w 136"/>
                  <a:gd name="T63" fmla="*/ 12 h 140"/>
                  <a:gd name="T64" fmla="*/ 60 w 136"/>
                  <a:gd name="T65" fmla="*/ 12 h 140"/>
                  <a:gd name="T66" fmla="*/ 60 w 136"/>
                  <a:gd name="T67" fmla="*/ 29 h 140"/>
                  <a:gd name="T68" fmla="*/ 39 w 136"/>
                  <a:gd name="T69" fmla="*/ 29 h 140"/>
                  <a:gd name="T70" fmla="*/ 88 w 136"/>
                  <a:gd name="T71" fmla="*/ 29 h 140"/>
                  <a:gd name="T72" fmla="*/ 72 w 136"/>
                  <a:gd name="T73" fmla="*/ 29 h 140"/>
                  <a:gd name="T74" fmla="*/ 72 w 136"/>
                  <a:gd name="T75" fmla="*/ 12 h 140"/>
                  <a:gd name="T76" fmla="*/ 88 w 136"/>
                  <a:gd name="T77" fmla="*/ 12 h 140"/>
                  <a:gd name="T78" fmla="*/ 88 w 136"/>
                  <a:gd name="T79" fmla="*/ 29 h 140"/>
                  <a:gd name="T80" fmla="*/ 12 w 136"/>
                  <a:gd name="T81" fmla="*/ 12 h 140"/>
                  <a:gd name="T82" fmla="*/ 27 w 136"/>
                  <a:gd name="T83" fmla="*/ 12 h 140"/>
                  <a:gd name="T84" fmla="*/ 27 w 136"/>
                  <a:gd name="T85" fmla="*/ 29 h 140"/>
                  <a:gd name="T86" fmla="*/ 12 w 136"/>
                  <a:gd name="T87" fmla="*/ 29 h 140"/>
                  <a:gd name="T88" fmla="*/ 12 w 136"/>
                  <a:gd name="T89" fmla="*/ 12 h 140"/>
                  <a:gd name="T90" fmla="*/ 12 w 136"/>
                  <a:gd name="T91" fmla="*/ 110 h 140"/>
                  <a:gd name="T92" fmla="*/ 27 w 136"/>
                  <a:gd name="T93" fmla="*/ 110 h 140"/>
                  <a:gd name="T94" fmla="*/ 27 w 136"/>
                  <a:gd name="T95" fmla="*/ 128 h 140"/>
                  <a:gd name="T96" fmla="*/ 12 w 136"/>
                  <a:gd name="T97" fmla="*/ 128 h 140"/>
                  <a:gd name="T98" fmla="*/ 12 w 136"/>
                  <a:gd name="T99" fmla="*/ 110 h 140"/>
                  <a:gd name="T100" fmla="*/ 124 w 136"/>
                  <a:gd name="T101" fmla="*/ 128 h 140"/>
                  <a:gd name="T102" fmla="*/ 100 w 136"/>
                  <a:gd name="T103" fmla="*/ 128 h 140"/>
                  <a:gd name="T104" fmla="*/ 100 w 136"/>
                  <a:gd name="T105" fmla="*/ 104 h 140"/>
                  <a:gd name="T106" fmla="*/ 100 w 136"/>
                  <a:gd name="T107" fmla="*/ 45 h 140"/>
                  <a:gd name="T108" fmla="*/ 124 w 136"/>
                  <a:gd name="T109" fmla="*/ 45 h 140"/>
                  <a:gd name="T110" fmla="*/ 124 w 136"/>
                  <a:gd name="T111" fmla="*/ 12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" h="140">
                    <a:moveTo>
                      <a:pt x="130" y="33"/>
                    </a:move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2"/>
                      <a:pt x="97" y="0"/>
                      <a:pt x="9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2" y="140"/>
                      <a:pt x="6" y="140"/>
                    </a:cubicBezTo>
                    <a:cubicBezTo>
                      <a:pt x="94" y="140"/>
                      <a:pt x="94" y="140"/>
                      <a:pt x="94" y="140"/>
                    </a:cubicBezTo>
                    <a:cubicBezTo>
                      <a:pt x="130" y="140"/>
                      <a:pt x="130" y="140"/>
                      <a:pt x="130" y="140"/>
                    </a:cubicBezTo>
                    <a:cubicBezTo>
                      <a:pt x="134" y="140"/>
                      <a:pt x="136" y="137"/>
                      <a:pt x="136" y="134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6"/>
                      <a:pt x="134" y="33"/>
                      <a:pt x="130" y="33"/>
                    </a:cubicBezTo>
                    <a:close/>
                    <a:moveTo>
                      <a:pt x="88" y="128"/>
                    </a:move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10"/>
                      <a:pt x="72" y="110"/>
                      <a:pt x="72" y="110"/>
                    </a:cubicBezTo>
                    <a:cubicBezTo>
                      <a:pt x="88" y="110"/>
                      <a:pt x="88" y="110"/>
                      <a:pt x="88" y="110"/>
                    </a:cubicBezTo>
                    <a:lnTo>
                      <a:pt x="88" y="128"/>
                    </a:lnTo>
                    <a:close/>
                    <a:moveTo>
                      <a:pt x="60" y="110"/>
                    </a:moveTo>
                    <a:cubicBezTo>
                      <a:pt x="60" y="128"/>
                      <a:pt x="60" y="128"/>
                      <a:pt x="60" y="128"/>
                    </a:cubicBezTo>
                    <a:cubicBezTo>
                      <a:pt x="39" y="128"/>
                      <a:pt x="39" y="128"/>
                      <a:pt x="39" y="128"/>
                    </a:cubicBezTo>
                    <a:cubicBezTo>
                      <a:pt x="39" y="110"/>
                      <a:pt x="39" y="110"/>
                      <a:pt x="39" y="110"/>
                    </a:cubicBezTo>
                    <a:lnTo>
                      <a:pt x="60" y="110"/>
                    </a:lnTo>
                    <a:close/>
                    <a:moveTo>
                      <a:pt x="12" y="98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98"/>
                      <a:pt x="88" y="98"/>
                      <a:pt x="88" y="98"/>
                    </a:cubicBezTo>
                    <a:lnTo>
                      <a:pt x="12" y="98"/>
                    </a:lnTo>
                    <a:close/>
                    <a:moveTo>
                      <a:pt x="39" y="29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39" y="29"/>
                    </a:lnTo>
                    <a:close/>
                    <a:moveTo>
                      <a:pt x="88" y="29"/>
                    </a:move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29"/>
                    </a:lnTo>
                    <a:close/>
                    <a:moveTo>
                      <a:pt x="12" y="12"/>
                    </a:move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2" y="29"/>
                      <a:pt x="12" y="29"/>
                      <a:pt x="12" y="29"/>
                    </a:cubicBezTo>
                    <a:lnTo>
                      <a:pt x="12" y="12"/>
                    </a:lnTo>
                    <a:close/>
                    <a:moveTo>
                      <a:pt x="12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12" y="128"/>
                      <a:pt x="12" y="128"/>
                      <a:pt x="12" y="128"/>
                    </a:cubicBezTo>
                    <a:lnTo>
                      <a:pt x="12" y="110"/>
                    </a:lnTo>
                    <a:close/>
                    <a:moveTo>
                      <a:pt x="124" y="128"/>
                    </a:moveTo>
                    <a:cubicBezTo>
                      <a:pt x="100" y="128"/>
                      <a:pt x="100" y="128"/>
                      <a:pt x="100" y="128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00" y="45"/>
                      <a:pt x="100" y="45"/>
                      <a:pt x="100" y="45"/>
                    </a:cubicBezTo>
                    <a:cubicBezTo>
                      <a:pt x="124" y="45"/>
                      <a:pt x="124" y="45"/>
                      <a:pt x="124" y="45"/>
                    </a:cubicBezTo>
                    <a:lnTo>
                      <a:pt x="124" y="1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0063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2759571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275696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1"/>
          <p:cNvSpPr txBox="1"/>
          <p:nvPr>
            <p:custDataLst>
              <p:tags r:id="rId2"/>
            </p:custDataLst>
          </p:nvPr>
        </p:nvSpPr>
        <p:spPr>
          <a:xfrm>
            <a:off x="2900983" y="2392189"/>
            <a:ext cx="3244478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建制人員學習提升途徑：</a:t>
            </a:r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3280420" y="2928764"/>
            <a:ext cx="5156861" cy="61555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：配合員工學習室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建制更廣泛學習項目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</a:p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讓人員有一個自我提升的通道</a:t>
            </a:r>
          </a:p>
        </p:txBody>
      </p:sp>
      <p:sp>
        <p:nvSpPr>
          <p:cNvPr id="25" name="文本框 11"/>
          <p:cNvSpPr txBox="1"/>
          <p:nvPr>
            <p:custDataLst>
              <p:tags r:id="rId4"/>
            </p:custDataLst>
          </p:nvPr>
        </p:nvSpPr>
        <p:spPr>
          <a:xfrm>
            <a:off x="3288102" y="4604692"/>
            <a:ext cx="6040115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實現：增加員工歸屬感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讓工程整合人員精干化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合理化</a:t>
            </a:r>
          </a:p>
        </p:txBody>
      </p:sp>
      <p:sp>
        <p:nvSpPr>
          <p:cNvPr id="26" name="文本框 11"/>
          <p:cNvSpPr txBox="1"/>
          <p:nvPr>
            <p:custDataLst>
              <p:tags r:id="rId5"/>
            </p:custDataLst>
          </p:nvPr>
        </p:nvSpPr>
        <p:spPr>
          <a:xfrm>
            <a:off x="3261023" y="3740596"/>
            <a:ext cx="654025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：配合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IE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制定工程和整合的技能等級和標配搭配機制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74904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3479651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3477047" y="2176165"/>
            <a:ext cx="8538624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3628275" y="2464197"/>
            <a:ext cx="2949525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人員軌跡和效能監控：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3923712" y="2960265"/>
            <a:ext cx="793967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zh-CN" alt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結合人員軌跡系統</a:t>
            </a:r>
            <a:r>
              <a:rPr lang="en-US" altLang="zh-CN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對人員行為進行有效判斷</a:t>
            </a:r>
            <a:r>
              <a:rPr lang="en-US" altLang="zh-CN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對異常人員有效分析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3995845" y="3439986"/>
            <a:ext cx="797814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：現場管理看板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人員效能變化的持續數據提取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監控人員效能走勢</a:t>
            </a:r>
          </a:p>
        </p:txBody>
      </p:sp>
      <p:sp>
        <p:nvSpPr>
          <p:cNvPr id="24" name="文本框 11"/>
          <p:cNvSpPr txBox="1"/>
          <p:nvPr>
            <p:custDataLst>
              <p:tags r:id="rId5"/>
            </p:custDataLst>
          </p:nvPr>
        </p:nvSpPr>
        <p:spPr>
          <a:xfrm>
            <a:off x="3931394" y="4408413"/>
            <a:ext cx="4103688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應用：人員行為分析和工作情況分析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97139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4199731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064668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員工意見收集：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743953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：在微信上建制一個小程序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可以讓人員對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innolux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的印象評分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524572"/>
            <a:ext cx="739465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：關愛中心設定工廠問題反饋平台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對高頻反饋進行提取分析</a:t>
            </a:r>
          </a:p>
        </p:txBody>
      </p:sp>
      <p:sp>
        <p:nvSpPr>
          <p:cNvPr id="25" name="文本框 11"/>
          <p:cNvSpPr txBox="1"/>
          <p:nvPr>
            <p:custDataLst>
              <p:tags r:id="rId5"/>
            </p:custDataLst>
          </p:nvPr>
        </p:nvSpPr>
        <p:spPr>
          <a:xfrm>
            <a:off x="4651474" y="4460676"/>
            <a:ext cx="673902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實現：員工眼中的公司形象和特征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有利於輔助判斷公司狀況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61960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等腰三角形 2047"/>
          <p:cNvSpPr/>
          <p:nvPr/>
        </p:nvSpPr>
        <p:spPr>
          <a:xfrm>
            <a:off x="4946129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359620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人員的智能關愛：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765113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：從系統獲取經常請病假和休息時間較多的人員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進行主動訪談</a:t>
            </a:r>
          </a:p>
        </p:txBody>
      </p:sp>
      <p:sp>
        <p:nvSpPr>
          <p:cNvPr id="24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547714"/>
            <a:ext cx="450283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：對年資較長的人員進行主動訪問</a:t>
            </a:r>
          </a:p>
        </p:txBody>
      </p:sp>
      <p:sp>
        <p:nvSpPr>
          <p:cNvPr id="25" name="文本框 11"/>
          <p:cNvSpPr txBox="1"/>
          <p:nvPr>
            <p:custDataLst>
              <p:tags r:id="rId5"/>
            </p:custDataLst>
          </p:nvPr>
        </p:nvSpPr>
        <p:spPr>
          <a:xfrm>
            <a:off x="4651474" y="4460676"/>
            <a:ext cx="4943661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實現：確認人員是否異常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有效關愛異常員工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37585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064668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外部薪酬分析：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29175" y="3020516"/>
            <a:ext cx="592630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：通過爬蟲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長期獲取各個事業類型的行業薪資</a:t>
            </a:r>
          </a:p>
        </p:txBody>
      </p:sp>
      <p:sp>
        <p:nvSpPr>
          <p:cNvPr id="25" name="文本框 11"/>
          <p:cNvSpPr txBox="1"/>
          <p:nvPr>
            <p:custDataLst>
              <p:tags r:id="rId4"/>
            </p:custDataLst>
          </p:nvPr>
        </p:nvSpPr>
        <p:spPr>
          <a:xfrm>
            <a:off x="4651474" y="4460676"/>
            <a:ext cx="359072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實現：公司薪資定位的輔助判斷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5666209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77521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359620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公司服務智能化：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527227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：食堂的點評和菜品建議微信號功能建制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439986"/>
            <a:ext cx="373339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：住宿環境的綜合系統報修</a:t>
            </a:r>
          </a:p>
        </p:txBody>
      </p:sp>
      <p:sp>
        <p:nvSpPr>
          <p:cNvPr id="24" name="文本框 11"/>
          <p:cNvSpPr txBox="1"/>
          <p:nvPr>
            <p:custDataLst>
              <p:tags r:id="rId5"/>
            </p:custDataLst>
          </p:nvPr>
        </p:nvSpPr>
        <p:spPr>
          <a:xfrm>
            <a:off x="4651474" y="3956620"/>
            <a:ext cx="373339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：出行派車管理的智能升級</a:t>
            </a:r>
          </a:p>
        </p:txBody>
      </p:sp>
      <p:sp>
        <p:nvSpPr>
          <p:cNvPr id="25" name="文本框 11"/>
          <p:cNvSpPr txBox="1"/>
          <p:nvPr>
            <p:custDataLst>
              <p:tags r:id="rId6"/>
            </p:custDataLst>
          </p:nvPr>
        </p:nvSpPr>
        <p:spPr>
          <a:xfrm>
            <a:off x="4651474" y="4460676"/>
            <a:ext cx="373339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：健康中心服務的智能預約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6357367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11"/>
          <p:cNvSpPr txBox="1"/>
          <p:nvPr>
            <p:custDataLst>
              <p:tags r:id="rId7"/>
            </p:custDataLst>
          </p:nvPr>
        </p:nvSpPr>
        <p:spPr>
          <a:xfrm>
            <a:off x="4629175" y="4892724"/>
            <a:ext cx="655307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實現：對員工的服務提升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增加員工歸屬感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增強同業競爭力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67065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4" grpId="0"/>
      <p:bldP spid="25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654573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工作環境綜合分析：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7324121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：通過大量的數據對每個年資和所做工作內容進行分段判斷</a:t>
            </a:r>
          </a:p>
        </p:txBody>
      </p:sp>
      <p:sp>
        <p:nvSpPr>
          <p:cNvPr id="25" name="文本框 11"/>
          <p:cNvSpPr txBox="1"/>
          <p:nvPr>
            <p:custDataLst>
              <p:tags r:id="rId4"/>
            </p:custDataLst>
          </p:nvPr>
        </p:nvSpPr>
        <p:spPr>
          <a:xfrm>
            <a:off x="4651474" y="4460676"/>
            <a:ext cx="4932441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實現：公司內工位薪資和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loading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的協助評估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7106369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70774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88996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949525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員工穩定性資訊收集：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4246355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：收集男女比例對人員作業影響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439986"/>
            <a:ext cx="3989875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：收集市場上人員的就業傾向</a:t>
            </a:r>
          </a:p>
        </p:txBody>
      </p:sp>
      <p:sp>
        <p:nvSpPr>
          <p:cNvPr id="24" name="文本框 11"/>
          <p:cNvSpPr txBox="1"/>
          <p:nvPr>
            <p:custDataLst>
              <p:tags r:id="rId5"/>
            </p:custDataLst>
          </p:nvPr>
        </p:nvSpPr>
        <p:spPr>
          <a:xfrm>
            <a:off x="4651474" y="3956620"/>
            <a:ext cx="6182783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：通過年齡段和性別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區分從事內容穩定性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長久性</a:t>
            </a:r>
          </a:p>
        </p:txBody>
      </p:sp>
      <p:sp>
        <p:nvSpPr>
          <p:cNvPr id="25" name="文本框 11"/>
          <p:cNvSpPr txBox="1"/>
          <p:nvPr>
            <p:custDataLst>
              <p:tags r:id="rId6"/>
            </p:custDataLst>
          </p:nvPr>
        </p:nvSpPr>
        <p:spPr>
          <a:xfrm>
            <a:off x="4651474" y="4460676"/>
            <a:ext cx="359072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實現：增加員工留任率和穩定性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7826449" y="1960141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70774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7797527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15745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450556" y="2464197"/>
            <a:ext cx="1474763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離職調查：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48508"/>
            <a:ext cx="6368731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：離職時問卷后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加一個離職原因密名系統提交功能</a:t>
            </a:r>
          </a:p>
        </p:txBody>
      </p:sp>
      <p:sp>
        <p:nvSpPr>
          <p:cNvPr id="25" name="文本框 11"/>
          <p:cNvSpPr txBox="1"/>
          <p:nvPr>
            <p:custDataLst>
              <p:tags r:id="rId4"/>
            </p:custDataLst>
          </p:nvPr>
        </p:nvSpPr>
        <p:spPr>
          <a:xfrm>
            <a:off x="4651474" y="4460676"/>
            <a:ext cx="4360168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實現：提高員工離職的原因收集真實性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0706769" y="1958157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106778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联系 30">
            <a:extLst>
              <a:ext uri="{FF2B5EF4-FFF2-40B4-BE49-F238E27FC236}">
                <a16:creationId xmlns:a16="http://schemas.microsoft.com/office/drawing/2014/main" id="{2C971C0B-81FE-40C0-B930-E7CEE7581C07}"/>
              </a:ext>
            </a:extLst>
          </p:cNvPr>
          <p:cNvSpPr/>
          <p:nvPr/>
        </p:nvSpPr>
        <p:spPr>
          <a:xfrm>
            <a:off x="70774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26">
            <a:extLst>
              <a:ext uri="{FF2B5EF4-FFF2-40B4-BE49-F238E27FC236}">
                <a16:creationId xmlns:a16="http://schemas.microsoft.com/office/drawing/2014/main" id="{560762CB-69D0-43F6-BC09-2898ECEF69C4}"/>
              </a:ext>
            </a:extLst>
          </p:cNvPr>
          <p:cNvSpPr/>
          <p:nvPr/>
        </p:nvSpPr>
        <p:spPr>
          <a:xfrm>
            <a:off x="7797527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907206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064668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離職原因挖掘：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7922040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：通過員工任內的工作類型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工作崗位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人員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leader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抓取離職共同點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439986"/>
            <a:ext cx="4573368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：離職時間段判斷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分析離職週期性</a:t>
            </a:r>
          </a:p>
        </p:txBody>
      </p:sp>
      <p:sp>
        <p:nvSpPr>
          <p:cNvPr id="25" name="文本框 11"/>
          <p:cNvSpPr txBox="1"/>
          <p:nvPr>
            <p:custDataLst>
              <p:tags r:id="rId5"/>
            </p:custDataLst>
          </p:nvPr>
        </p:nvSpPr>
        <p:spPr>
          <a:xfrm>
            <a:off x="4651474" y="4460676"/>
            <a:ext cx="333424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實現：綜合分析人員離職原因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1426849" y="1958157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106778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113979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11"/>
          <p:cNvSpPr txBox="1"/>
          <p:nvPr>
            <p:custDataLst>
              <p:tags r:id="rId6"/>
            </p:custDataLst>
          </p:nvPr>
        </p:nvSpPr>
        <p:spPr>
          <a:xfrm>
            <a:off x="4664319" y="3904357"/>
            <a:ext cx="4573368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：離職時間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周圍相關企業薪資比對</a:t>
            </a:r>
          </a:p>
        </p:txBody>
      </p:sp>
      <p:sp>
        <p:nvSpPr>
          <p:cNvPr id="34" name="流程图: 联系 30">
            <a:extLst>
              <a:ext uri="{FF2B5EF4-FFF2-40B4-BE49-F238E27FC236}">
                <a16:creationId xmlns:a16="http://schemas.microsoft.com/office/drawing/2014/main" id="{0CD85414-CB9C-4B0E-895A-E20F0C55660C}"/>
              </a:ext>
            </a:extLst>
          </p:cNvPr>
          <p:cNvSpPr/>
          <p:nvPr/>
        </p:nvSpPr>
        <p:spPr>
          <a:xfrm>
            <a:off x="70774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26">
            <a:extLst>
              <a:ext uri="{FF2B5EF4-FFF2-40B4-BE49-F238E27FC236}">
                <a16:creationId xmlns:a16="http://schemas.microsoft.com/office/drawing/2014/main" id="{BE4053AE-A7E2-4B45-AD30-654E906BC718}"/>
              </a:ext>
            </a:extLst>
          </p:cNvPr>
          <p:cNvSpPr/>
          <p:nvPr/>
        </p:nvSpPr>
        <p:spPr>
          <a:xfrm>
            <a:off x="7797527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62571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5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51373" y="2253060"/>
            <a:ext cx="828092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0000" cap="all" spc="3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基礎建制方案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4679" y="80382"/>
            <a:ext cx="2597595" cy="1015663"/>
            <a:chOff x="164679" y="80382"/>
            <a:chExt cx="2597595" cy="1015663"/>
          </a:xfrm>
        </p:grpSpPr>
        <p:sp>
          <p:nvSpPr>
            <p:cNvPr id="3" name="Title 13"/>
            <p:cNvSpPr txBox="1">
              <a:spLocks/>
            </p:cNvSpPr>
            <p:nvPr/>
          </p:nvSpPr>
          <p:spPr>
            <a:xfrm>
              <a:off x="164679" y="328526"/>
              <a:ext cx="1892871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1795342" y="80382"/>
              <a:ext cx="96693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0" cap="all" spc="3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6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568117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1605473" y="175310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以人為本的數據服務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96727" y="1890316"/>
            <a:ext cx="11723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Administrator\Desktop\群創LO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231" y="747986"/>
            <a:ext cx="195262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 flipV="1">
            <a:off x="2180903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180903" y="1081361"/>
            <a:ext cx="8568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749855" y="1096045"/>
            <a:ext cx="0" cy="794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联系 18"/>
          <p:cNvSpPr/>
          <p:nvPr/>
        </p:nvSpPr>
        <p:spPr>
          <a:xfrm>
            <a:off x="812751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0" name="矩形 2049"/>
          <p:cNvSpPr/>
          <p:nvPr/>
        </p:nvSpPr>
        <p:spPr>
          <a:xfrm>
            <a:off x="4197127" y="2176165"/>
            <a:ext cx="8352928" cy="3024336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文本框 11"/>
          <p:cNvSpPr txBox="1"/>
          <p:nvPr>
            <p:custDataLst>
              <p:tags r:id="rId2"/>
            </p:custDataLst>
          </p:nvPr>
        </p:nvSpPr>
        <p:spPr>
          <a:xfrm>
            <a:off x="4348355" y="2464197"/>
            <a:ext cx="2654573" cy="3539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離職員工分析回訪：</a:t>
            </a:r>
          </a:p>
        </p:txBody>
      </p:sp>
      <p:sp>
        <p:nvSpPr>
          <p:cNvPr id="2056" name="矩形 2055"/>
          <p:cNvSpPr/>
          <p:nvPr/>
        </p:nvSpPr>
        <p:spPr>
          <a:xfrm>
            <a:off x="378054" y="173380"/>
            <a:ext cx="12009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</a:t>
            </a:r>
            <a:r>
              <a:rPr lang="en-US" altLang="zh-CN" sz="2300" dirty="0">
                <a:solidFill>
                  <a:srgbClr val="4BC1D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endParaRPr lang="zh-CN" altLang="en-US" sz="2300" dirty="0">
              <a:solidFill>
                <a:srgbClr val="4BC1D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58" name="直接连接符 2057"/>
          <p:cNvCxnSpPr/>
          <p:nvPr/>
        </p:nvCxnSpPr>
        <p:spPr>
          <a:xfrm>
            <a:off x="1579024" y="173380"/>
            <a:ext cx="0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联系 14"/>
          <p:cNvSpPr/>
          <p:nvPr/>
        </p:nvSpPr>
        <p:spPr>
          <a:xfrm>
            <a:off x="1460823" y="1818308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2108895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27569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34770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1"/>
          <p:cNvSpPr txBox="1"/>
          <p:nvPr>
            <p:custDataLst>
              <p:tags r:id="rId3"/>
            </p:custDataLst>
          </p:nvPr>
        </p:nvSpPr>
        <p:spPr>
          <a:xfrm>
            <a:off x="4643792" y="2960265"/>
            <a:ext cx="6881692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：通過公司前期建制的評核機制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排序人員回訪必要等級</a:t>
            </a:r>
          </a:p>
        </p:txBody>
      </p:sp>
      <p:sp>
        <p:nvSpPr>
          <p:cNvPr id="23" name="文本框 11"/>
          <p:cNvSpPr txBox="1"/>
          <p:nvPr>
            <p:custDataLst>
              <p:tags r:id="rId4"/>
            </p:custDataLst>
          </p:nvPr>
        </p:nvSpPr>
        <p:spPr>
          <a:xfrm>
            <a:off x="4651474" y="3452564"/>
            <a:ext cx="6695744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項目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：通過公司信息庫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記錄人員的回訪進度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以及返聘傾向</a:t>
            </a:r>
          </a:p>
        </p:txBody>
      </p:sp>
      <p:sp>
        <p:nvSpPr>
          <p:cNvPr id="25" name="文本框 11"/>
          <p:cNvSpPr txBox="1"/>
          <p:nvPr>
            <p:custDataLst>
              <p:tags r:id="rId5"/>
            </p:custDataLst>
          </p:nvPr>
        </p:nvSpPr>
        <p:spPr>
          <a:xfrm>
            <a:off x="4651474" y="4460676"/>
            <a:ext cx="3077766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實現：離職人員的有效返聘</a:t>
            </a:r>
          </a:p>
        </p:txBody>
      </p:sp>
      <p:sp>
        <p:nvSpPr>
          <p:cNvPr id="26" name="流程图: 联系 25"/>
          <p:cNvSpPr/>
          <p:nvPr/>
        </p:nvSpPr>
        <p:spPr>
          <a:xfrm>
            <a:off x="41971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联系 34"/>
          <p:cNvSpPr/>
          <p:nvPr/>
        </p:nvSpPr>
        <p:spPr>
          <a:xfrm>
            <a:off x="491720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563728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联系 28"/>
          <p:cNvSpPr/>
          <p:nvPr/>
        </p:nvSpPr>
        <p:spPr>
          <a:xfrm>
            <a:off x="635736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>
            <a:off x="12218937" y="1958157"/>
            <a:ext cx="115094" cy="2160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106778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1139792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12190015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流程图: 联系 30">
            <a:extLst>
              <a:ext uri="{FF2B5EF4-FFF2-40B4-BE49-F238E27FC236}">
                <a16:creationId xmlns:a16="http://schemas.microsoft.com/office/drawing/2014/main" id="{18165037-5533-4615-A8D2-55B7C2E200E2}"/>
              </a:ext>
            </a:extLst>
          </p:cNvPr>
          <p:cNvSpPr/>
          <p:nvPr/>
        </p:nvSpPr>
        <p:spPr>
          <a:xfrm>
            <a:off x="7077447" y="1816125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联系 26">
            <a:extLst>
              <a:ext uri="{FF2B5EF4-FFF2-40B4-BE49-F238E27FC236}">
                <a16:creationId xmlns:a16="http://schemas.microsoft.com/office/drawing/2014/main" id="{B79C0795-5546-4DDB-AB59-77D55784F500}"/>
              </a:ext>
            </a:extLst>
          </p:cNvPr>
          <p:cNvSpPr/>
          <p:nvPr/>
        </p:nvSpPr>
        <p:spPr>
          <a:xfrm>
            <a:off x="7797527" y="1814141"/>
            <a:ext cx="144016" cy="1440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45871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3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207660" y="2104157"/>
            <a:ext cx="0" cy="22330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259"/>
          <p:cNvSpPr>
            <a:spLocks noChangeArrowheads="1"/>
          </p:cNvSpPr>
          <p:nvPr/>
        </p:nvSpPr>
        <p:spPr bwMode="auto">
          <a:xfrm>
            <a:off x="6460540" y="2742208"/>
            <a:ext cx="457734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000" dirty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 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77" y="2104157"/>
            <a:ext cx="2239405" cy="223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4773191" y="4984477"/>
            <a:ext cx="2954343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感謝聆聽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敬請指正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4978" y="171450"/>
            <a:ext cx="4666245" cy="457731"/>
            <a:chOff x="378054" y="173380"/>
            <a:chExt cx="4666245" cy="457731"/>
          </a:xfrm>
        </p:grpSpPr>
        <p:sp>
          <p:nvSpPr>
            <p:cNvPr id="8" name="矩形 7"/>
            <p:cNvSpPr/>
            <p:nvPr/>
          </p:nvSpPr>
          <p:spPr>
            <a:xfrm>
              <a:off x="1156696" y="184835"/>
              <a:ext cx="3887603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300" dirty="0">
                  <a:solidFill>
                    <a:srgbClr val="4BC1D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三等編程 二等邏輯 一等心態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78054" y="173380"/>
              <a:ext cx="774571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2300" dirty="0">
                  <a:solidFill>
                    <a:srgbClr val="4BC1D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周波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167423" y="175310"/>
              <a:ext cx="0" cy="4462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989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chemeClr val="accent1"/>
            </a:gs>
            <a:gs pos="49000">
              <a:schemeClr val="accent5"/>
            </a:gs>
            <a:gs pos="9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143092" y="2032149"/>
            <a:ext cx="1255097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1"/>
          <p:cNvSpPr txBox="1"/>
          <p:nvPr/>
        </p:nvSpPr>
        <p:spPr>
          <a:xfrm>
            <a:off x="668735" y="861437"/>
            <a:ext cx="104659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indent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統籌系統化建制所需要的資料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將沒有收集的資料建制系統收集，紙本收集的資料系統化，升級舊的系統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建制易於開發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易于維護的資料收集平台。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50071" y="2083966"/>
            <a:ext cx="10084592" cy="399128"/>
            <a:chOff x="1050071" y="2083966"/>
            <a:chExt cx="10084592" cy="399128"/>
          </a:xfrm>
        </p:grpSpPr>
        <p:sp>
          <p:nvSpPr>
            <p:cNvPr id="9" name="TextBox 11"/>
            <p:cNvSpPr txBox="1"/>
            <p:nvPr/>
          </p:nvSpPr>
          <p:spPr>
            <a:xfrm>
              <a:off x="1050071" y="2083966"/>
              <a:ext cx="75656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項目</a:t>
              </a: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5207364" y="2104157"/>
              <a:ext cx="122201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方案簡述</a:t>
              </a:r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10457960" y="2113762"/>
              <a:ext cx="67670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目的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586" y="2999611"/>
            <a:ext cx="12189235" cy="615553"/>
            <a:chOff x="303586" y="2999611"/>
            <a:chExt cx="12189235" cy="615553"/>
          </a:xfrm>
        </p:grpSpPr>
        <p:sp>
          <p:nvSpPr>
            <p:cNvPr id="25" name="TextBox 11"/>
            <p:cNvSpPr txBox="1"/>
            <p:nvPr/>
          </p:nvSpPr>
          <p:spPr>
            <a:xfrm>
              <a:off x="303586" y="2999611"/>
              <a:ext cx="27015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系統提案收集</a:t>
              </a: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4202088" y="2999611"/>
              <a:ext cx="35954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通過處提案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整合有效功能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完成有效益和延展系統的系統建制</a:t>
              </a:r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9099801" y="3002021"/>
              <a:ext cx="33930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開發延展功能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獲取分析數據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03588" y="3896315"/>
            <a:ext cx="12111095" cy="633546"/>
            <a:chOff x="303588" y="3896315"/>
            <a:chExt cx="12111095" cy="633546"/>
          </a:xfrm>
        </p:grpSpPr>
        <p:sp>
          <p:nvSpPr>
            <p:cNvPr id="23" name="TextBox 11"/>
            <p:cNvSpPr txBox="1"/>
            <p:nvPr/>
          </p:nvSpPr>
          <p:spPr>
            <a:xfrm>
              <a:off x="303588" y="4017015"/>
              <a:ext cx="27015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紙本文檔系統化</a:t>
              </a:r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4197127" y="3914308"/>
              <a:ext cx="35954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建制系統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將紙本的文檔以系統實現</a:t>
              </a: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9021663" y="3896315"/>
              <a:ext cx="339302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節能降本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提高效率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資料的基礎收集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3524" y="4978270"/>
            <a:ext cx="12149296" cy="695474"/>
            <a:chOff x="343524" y="4978270"/>
            <a:chExt cx="12149296" cy="695474"/>
          </a:xfrm>
        </p:grpSpPr>
        <p:sp>
          <p:nvSpPr>
            <p:cNvPr id="24" name="TextBox 11"/>
            <p:cNvSpPr txBox="1"/>
            <p:nvPr/>
          </p:nvSpPr>
          <p:spPr>
            <a:xfrm>
              <a:off x="343524" y="5181302"/>
              <a:ext cx="270154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落後系統升級</a:t>
              </a: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4202088" y="5058191"/>
              <a:ext cx="35954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升級陳舊系統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提升易用性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易維護性</a:t>
              </a: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9099800" y="4978270"/>
              <a:ext cx="339302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indent="0"/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統一平台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,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增加系統易用性，可控性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2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2451373" y="2253060"/>
            <a:ext cx="828092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0000" cap="all" spc="3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數據呈現方案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2671" y="152390"/>
            <a:ext cx="2716091" cy="1015663"/>
            <a:chOff x="92671" y="152390"/>
            <a:chExt cx="2716091" cy="1015663"/>
          </a:xfrm>
        </p:grpSpPr>
        <p:sp>
          <p:nvSpPr>
            <p:cNvPr id="3" name="Title 13"/>
            <p:cNvSpPr txBox="1">
              <a:spLocks/>
            </p:cNvSpPr>
            <p:nvPr/>
          </p:nvSpPr>
          <p:spPr>
            <a:xfrm>
              <a:off x="92671" y="400534"/>
              <a:ext cx="1892871" cy="519373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375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1748855" y="152390"/>
              <a:ext cx="105990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0" cap="all" spc="300" dirty="0">
                  <a:solidFill>
                    <a:schemeClr val="bg1"/>
                  </a:solidFill>
                  <a:latin typeface="Impact" panose="020B080603090205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6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1588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884759" y="2536204"/>
            <a:ext cx="11161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cap="all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廠處重要指標一體目視</a:t>
            </a:r>
          </a:p>
        </p:txBody>
      </p:sp>
      <p:sp>
        <p:nvSpPr>
          <p:cNvPr id="3" name="TextBox 48"/>
          <p:cNvSpPr txBox="1"/>
          <p:nvPr/>
        </p:nvSpPr>
        <p:spPr>
          <a:xfrm>
            <a:off x="3117007" y="3760341"/>
            <a:ext cx="702078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建制綜合指標看板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及時準確呈現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主要指標</a:t>
            </a:r>
          </a:p>
        </p:txBody>
      </p:sp>
    </p:spTree>
    <p:extLst>
      <p:ext uri="{BB962C8B-B14F-4D97-AF65-F5344CB8AC3E}">
        <p14:creationId xmlns:p14="http://schemas.microsoft.com/office/powerpoint/2010/main" val="33191588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直接连接符 77"/>
          <p:cNvCxnSpPr/>
          <p:nvPr/>
        </p:nvCxnSpPr>
        <p:spPr>
          <a:xfrm>
            <a:off x="2295643" y="4288537"/>
            <a:ext cx="2217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8"/>
          <p:cNvSpPr txBox="1"/>
          <p:nvPr/>
        </p:nvSpPr>
        <p:spPr>
          <a:xfrm>
            <a:off x="41447" y="3108399"/>
            <a:ext cx="576064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4500" kern="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基礎建制方案</a:t>
            </a: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03643" y="2110025"/>
            <a:ext cx="4516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3000" cap="all" spc="3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3000" cap="all" spc="3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-13048"/>
            <a:ext cx="12858750" cy="72456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884759" y="2536204"/>
            <a:ext cx="111612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cap="all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從面到點的數據展示</a:t>
            </a:r>
          </a:p>
        </p:txBody>
      </p:sp>
      <p:sp>
        <p:nvSpPr>
          <p:cNvPr id="3" name="TextBox 48"/>
          <p:cNvSpPr txBox="1"/>
          <p:nvPr/>
        </p:nvSpPr>
        <p:spPr>
          <a:xfrm>
            <a:off x="3044999" y="3760340"/>
            <a:ext cx="6840760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從整體指標圖→項目分析表→單一事件</a:t>
            </a:r>
            <a:r>
              <a:rPr lang="en-US" altLang="zh-CN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2500" kern="0" dirty="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逐層迭代</a:t>
            </a:r>
          </a:p>
        </p:txBody>
      </p:sp>
    </p:spTree>
    <p:extLst>
      <p:ext uri="{BB962C8B-B14F-4D97-AF65-F5344CB8AC3E}">
        <p14:creationId xmlns:p14="http://schemas.microsoft.com/office/powerpoint/2010/main" val="185898696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/>
          <p:cNvSpPr txBox="1"/>
          <p:nvPr>
            <p:custDataLst>
              <p:tags r:id="rId1"/>
            </p:custDataLst>
          </p:nvPr>
        </p:nvSpPr>
        <p:spPr>
          <a:xfrm>
            <a:off x="783085" y="2824237"/>
            <a:ext cx="2430099" cy="184665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呈現匯總數據可以一眼看到對應的指標狀況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03" y="1"/>
            <a:ext cx="8877647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H_Others_1"/>
          <p:cNvSpPr txBox="1"/>
          <p:nvPr>
            <p:custDataLst>
              <p:tags r:id="rId2"/>
            </p:custDataLst>
          </p:nvPr>
        </p:nvSpPr>
        <p:spPr>
          <a:xfrm>
            <a:off x="749127" y="1608485"/>
            <a:ext cx="2430099" cy="7694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圖表</a:t>
            </a:r>
          </a:p>
        </p:txBody>
      </p:sp>
    </p:spTree>
    <p:extLst>
      <p:ext uri="{BB962C8B-B14F-4D97-AF65-F5344CB8AC3E}">
        <p14:creationId xmlns:p14="http://schemas.microsoft.com/office/powerpoint/2010/main" val="181763785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Other"/>
  <p:tag name="MH_ORDER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SubTitle"/>
  <p:tag name="MH_ORDER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heme/theme1.xml><?xml version="1.0" encoding="utf-8"?>
<a:theme xmlns:a="http://schemas.openxmlformats.org/drawingml/2006/main" name="自定义设计方案">
  <a:themeElements>
    <a:clrScheme name="自定义 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C1DD"/>
      </a:accent1>
      <a:accent2>
        <a:srgbClr val="92D050"/>
      </a:accent2>
      <a:accent3>
        <a:srgbClr val="4BC1DD"/>
      </a:accent3>
      <a:accent4>
        <a:srgbClr val="92D050"/>
      </a:accent4>
      <a:accent5>
        <a:srgbClr val="4BC1DD"/>
      </a:accent5>
      <a:accent6>
        <a:srgbClr val="92D050"/>
      </a:accent6>
      <a:hlink>
        <a:srgbClr val="4BC1DD"/>
      </a:hlink>
      <a:folHlink>
        <a:srgbClr val="92D05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1539</Words>
  <Application>Microsoft Office PowerPoint</Application>
  <PresentationFormat>自定义</PresentationFormat>
  <Paragraphs>184</Paragraphs>
  <Slides>31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冬青黑体简体中文 W3</vt:lpstr>
      <vt:lpstr>楷体</vt:lpstr>
      <vt:lpstr>微软雅黑 Light</vt:lpstr>
      <vt:lpstr>Arial</vt:lpstr>
      <vt:lpstr>Calibri</vt:lpstr>
      <vt:lpstr>Calibri Light</vt:lpstr>
      <vt:lpstr>Impact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bt202</dc:title>
  <dc:creator/>
  <cp:lastModifiedBy/>
  <cp:revision>1</cp:revision>
  <dcterms:created xsi:type="dcterms:W3CDTF">2016-11-28T18:08:04Z</dcterms:created>
  <dcterms:modified xsi:type="dcterms:W3CDTF">2021-09-03T01:41:21Z</dcterms:modified>
</cp:coreProperties>
</file>